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57" r:id="rId4"/>
    <p:sldId id="261" r:id="rId5"/>
    <p:sldId id="265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4D237-1758-4CF5-A711-0C06A4C8B58F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9B11-2C0F-435D-8595-DC85AE71B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C2350-36C8-4611-B2F9-98DE73F17C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7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E054C-4259-4C19-B4D1-FB70960BEA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1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2E6FE-4D68-408F-8EAD-A15E6B9959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5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9E618-97D9-45B8-817E-8B453B293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58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8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2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E9EF-C86E-41E5-B17C-1E2CE59B0997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0FE5-F0F3-474C-AF3E-50D874C91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0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B516-44CE-4F59-9D42-495C8D040DEE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5436-5124-4263-A696-515835F3E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9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16A1-86BD-45B0-AA12-B83D364DCD38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2E1E-4A9B-4E1D-917A-6AE845605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41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D9E4-300E-498B-AB30-68E2A29A18A9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762B-EA81-4154-A453-F9D720770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2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A08E-7C62-450B-9EAA-90B978DF475D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FBE0-54BE-472E-921B-4D160CC6D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3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C0F4-F66C-4DF6-B7BB-481E0DDC944F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B7BF-ED62-44D3-AF65-74556B165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73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B6FA-F63D-414F-9ACF-D3E88E68FC0D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3C45-AF33-4207-A4D4-02981B268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7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F4EE-287B-4720-BEB5-D723E253D688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CE1D-F75D-452D-A241-9AC8D5072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09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4BE3-E37E-4A28-B411-4D2D4A2749B3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0124-4AE6-4254-BC06-6796BEBC4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7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873-6420-4E71-8755-3C995D8625F6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1C04-F9D6-49FD-8A1B-534812758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39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81FE-1C36-4C63-820E-065D3A92CB19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1FCB-4F1E-4BD0-B0BC-1DF49818D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1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0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3527-7534-4357-AF22-66635C8BEB9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636DE2-C743-48BF-93EF-491B79AA18C1}" type="datetimeFigureOut">
              <a:rPr lang="en-US" altLang="en-US"/>
              <a:pPr>
                <a:defRPr/>
              </a:pPr>
              <a:t>11/7/2019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B4E6ED-3C7A-46CF-A636-6FDF91837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2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6550" y="111126"/>
            <a:ext cx="8858250" cy="659447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279400"/>
            <a:ext cx="26701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8345" y="3764965"/>
            <a:ext cx="711523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4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Saint Nathaniel’s Academy</a:t>
            </a:r>
          </a:p>
          <a:p>
            <a:pPr algn="ctr" defTabSz="457200">
              <a:defRPr/>
            </a:pPr>
            <a:r>
              <a:rPr lang="en-GB" sz="4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Knowledge Organisers </a:t>
            </a:r>
          </a:p>
          <a:p>
            <a:pPr algn="ctr" defTabSz="457200">
              <a:defRPr/>
            </a:pPr>
            <a:r>
              <a:rPr lang="en-GB" sz="4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Autumn Term </a:t>
            </a:r>
            <a:r>
              <a:rPr lang="en-GB" sz="44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Two</a:t>
            </a:r>
            <a:endParaRPr lang="en-GB" sz="4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  <a:p>
            <a:pPr algn="ctr" defTabSz="457200">
              <a:defRPr/>
            </a:pPr>
            <a:r>
              <a:rPr lang="en-GB" sz="4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Year 3  </a:t>
            </a:r>
            <a:endParaRPr lang="en-GB" sz="2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69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717" y="0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English Knowledge Organiser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71" y="2897759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Boring Boring" pitchFamily="2" charset="0"/>
              </a:rPr>
              <a:t>Key Vocabulary and Spellings</a:t>
            </a:r>
            <a:endParaRPr lang="en-GB" sz="2000" u="sng" dirty="0">
              <a:latin typeface="Boring Boring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878" y="2888545"/>
            <a:ext cx="3813122" cy="38783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313"/>
              </p:ext>
            </p:extLst>
          </p:nvPr>
        </p:nvGraphicFramePr>
        <p:xfrm>
          <a:off x="5321605" y="81766"/>
          <a:ext cx="6816971" cy="287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9424">
                  <a:extLst>
                    <a:ext uri="{9D8B030D-6E8A-4147-A177-3AD203B41FA5}">
                      <a16:colId xmlns:a16="http://schemas.microsoft.com/office/drawing/2014/main" xmlns="" val="3080238411"/>
                    </a:ext>
                  </a:extLst>
                </a:gridCol>
                <a:gridCol w="4847547">
                  <a:extLst>
                    <a:ext uri="{9D8B030D-6E8A-4147-A177-3AD203B41FA5}">
                      <a16:colId xmlns:a16="http://schemas.microsoft.com/office/drawing/2014/main" xmlns="" val="1335949460"/>
                    </a:ext>
                  </a:extLst>
                </a:gridCol>
              </a:tblGrid>
              <a:tr h="397007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Boring Boring" pitchFamily="2" charset="0"/>
                        </a:rPr>
                        <a:t>Word</a:t>
                      </a:r>
                      <a:r>
                        <a:rPr lang="en-GB" baseline="0" dirty="0" smtClean="0">
                          <a:latin typeface="Boring Boring" pitchFamily="2" charset="0"/>
                        </a:rPr>
                        <a:t> Classes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236809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Noun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a person, place or thing e.g.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table</a:t>
                      </a:r>
                      <a:endParaRPr lang="en-US" b="1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27999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Adjective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describe a noun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tall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table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660726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Verb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a movement e.g.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running</a:t>
                      </a:r>
                      <a:endParaRPr lang="en-US" b="1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989942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Adverb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gives more information about a verb </a:t>
                      </a:r>
                      <a:r>
                        <a:rPr lang="en-U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quickly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running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319932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Determiner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introduces a noun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The 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table</a:t>
                      </a:r>
                      <a:endParaRPr lang="en-US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071511"/>
                  </a:ext>
                </a:extLst>
              </a:tr>
              <a:tr h="46186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Proper noun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names a specific person or place </a:t>
                      </a:r>
                      <a:r>
                        <a:rPr lang="en-U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Miss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ring Boring" pitchFamily="2" charset="0"/>
                        </a:rPr>
                        <a:t> Street</a:t>
                      </a:r>
                      <a:endParaRPr lang="en-GB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10269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8568" y="3378116"/>
            <a:ext cx="10118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oring Boring" pitchFamily="2" charset="0"/>
              </a:rPr>
              <a:t>q</a:t>
            </a:r>
            <a:r>
              <a:rPr lang="en-GB" dirty="0" smtClean="0">
                <a:latin typeface="Boring Boring" pitchFamily="2" charset="0"/>
              </a:rPr>
              <a:t>uarry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s</a:t>
            </a:r>
            <a:r>
              <a:rPr lang="en-GB" dirty="0" smtClean="0">
                <a:latin typeface="Boring Boring" pitchFamily="2" charset="0"/>
              </a:rPr>
              <a:t>cramble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c</a:t>
            </a:r>
            <a:r>
              <a:rPr lang="en-GB" dirty="0" smtClean="0">
                <a:latin typeface="Boring Boring" pitchFamily="2" charset="0"/>
              </a:rPr>
              <a:t>hildren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o</a:t>
            </a:r>
            <a:r>
              <a:rPr lang="en-GB" dirty="0" smtClean="0">
                <a:latin typeface="Boring Boring" pitchFamily="2" charset="0"/>
              </a:rPr>
              <a:t>uthouse </a:t>
            </a:r>
          </a:p>
          <a:p>
            <a:endParaRPr lang="en-GB" dirty="0" smtClean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creature</a:t>
            </a:r>
            <a:endParaRPr lang="en-GB" dirty="0">
              <a:latin typeface="Boring Boring" pitchFamily="2" charset="0"/>
            </a:endParaRPr>
          </a:p>
          <a:p>
            <a:endParaRPr lang="en-GB" dirty="0" smtClean="0">
              <a:latin typeface="Boring Boring" pitchFamily="2" charset="0"/>
            </a:endParaRPr>
          </a:p>
          <a:p>
            <a:r>
              <a:rPr lang="en-GB" dirty="0" err="1" smtClean="0">
                <a:latin typeface="Boring Boring" pitchFamily="2" charset="0"/>
              </a:rPr>
              <a:t>Psammead</a:t>
            </a:r>
            <a:endParaRPr lang="en-GB" dirty="0" smtClean="0">
              <a:latin typeface="Boring Boring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75456" y="3140176"/>
            <a:ext cx="3495572" cy="3440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928544" y="3193450"/>
            <a:ext cx="144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Boring Boring" pitchFamily="2" charset="0"/>
              </a:rPr>
              <a:t>Punctuation</a:t>
            </a:r>
            <a:endParaRPr lang="en-GB" u="sng" dirty="0">
              <a:latin typeface="Boring Boring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70057"/>
              </p:ext>
            </p:extLst>
          </p:nvPr>
        </p:nvGraphicFramePr>
        <p:xfrm>
          <a:off x="8730090" y="3668985"/>
          <a:ext cx="3234186" cy="253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884">
                  <a:extLst>
                    <a:ext uri="{9D8B030D-6E8A-4147-A177-3AD203B41FA5}">
                      <a16:colId xmlns:a16="http://schemas.microsoft.com/office/drawing/2014/main" xmlns="" val="3165771655"/>
                    </a:ext>
                  </a:extLst>
                </a:gridCol>
                <a:gridCol w="1015302">
                  <a:extLst>
                    <a:ext uri="{9D8B030D-6E8A-4147-A177-3AD203B41FA5}">
                      <a16:colId xmlns:a16="http://schemas.microsoft.com/office/drawing/2014/main" xmlns="" val="2993781443"/>
                    </a:ext>
                  </a:extLst>
                </a:gridCol>
              </a:tblGrid>
              <a:tr h="42231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Full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885739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Capital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 B C …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197488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Question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?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85248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Comma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,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474989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Inverted comma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“…..”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217973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Exclamation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!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74024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994" y="1110889"/>
            <a:ext cx="211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ring Boring" pitchFamily="2" charset="0"/>
              </a:rPr>
              <a:t>Edith Nesbit was an English author and poet who wrote over 40 children books.  </a:t>
            </a:r>
            <a:endParaRPr lang="en-GB" dirty="0">
              <a:latin typeface="Boring Boring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213877" y="21929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98159" y="514133"/>
            <a:ext cx="1714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</a:rPr>
              <a:t>YEAR 3</a:t>
            </a:r>
            <a:endParaRPr lang="en-GB" sz="1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897140" y="376523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Boring Boring" pitchFamily="2" charset="0"/>
              </a:rPr>
              <a:t>Autumn Term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29" y="1160724"/>
            <a:ext cx="1394435" cy="16529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5293" y="3402924"/>
            <a:ext cx="8050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oring Boring" pitchFamily="2" charset="0"/>
              </a:rPr>
              <a:t>Robert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Cyril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err="1" smtClean="0">
                <a:latin typeface="Boring Boring" pitchFamily="2" charset="0"/>
              </a:rPr>
              <a:t>Anthea</a:t>
            </a:r>
            <a:r>
              <a:rPr lang="en-GB" dirty="0" smtClean="0">
                <a:latin typeface="Boring Boring" pitchFamily="2" charset="0"/>
              </a:rPr>
              <a:t> 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Jane  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wishes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whisker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4501" y="3447168"/>
            <a:ext cx="11624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oring Boring" pitchFamily="2" charset="0"/>
              </a:rPr>
              <a:t>o</a:t>
            </a:r>
            <a:r>
              <a:rPr lang="en-GB" dirty="0" smtClean="0">
                <a:latin typeface="Boring Boring" pitchFamily="2" charset="0"/>
              </a:rPr>
              <a:t>bserved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b</a:t>
            </a:r>
            <a:r>
              <a:rPr lang="en-GB" dirty="0" smtClean="0">
                <a:latin typeface="Boring Boring" pitchFamily="2" charset="0"/>
              </a:rPr>
              <a:t>uried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f</a:t>
            </a:r>
            <a:r>
              <a:rPr lang="en-GB" dirty="0" smtClean="0">
                <a:latin typeface="Boring Boring" pitchFamily="2" charset="0"/>
              </a:rPr>
              <a:t>urry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>
                <a:latin typeface="Boring Boring" pitchFamily="2" charset="0"/>
              </a:rPr>
              <a:t>a</a:t>
            </a:r>
            <a:r>
              <a:rPr lang="en-GB" dirty="0" smtClean="0">
                <a:latin typeface="Boring Boring" pitchFamily="2" charset="0"/>
              </a:rPr>
              <a:t>stonishing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seashore</a:t>
            </a:r>
          </a:p>
          <a:p>
            <a:endParaRPr lang="en-GB" dirty="0">
              <a:latin typeface="Boring Boring" pitchFamily="2" charset="0"/>
            </a:endParaRPr>
          </a:p>
          <a:p>
            <a:r>
              <a:rPr lang="en-GB" dirty="0" smtClean="0">
                <a:latin typeface="Boring Boring" pitchFamily="2" charset="0"/>
              </a:rPr>
              <a:t>beautiful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344" y="823044"/>
            <a:ext cx="1427277" cy="209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504" y="3871335"/>
            <a:ext cx="42672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149" y="3042708"/>
            <a:ext cx="4442555" cy="8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790"/>
          <a:stretch/>
        </p:blipFill>
        <p:spPr>
          <a:xfrm>
            <a:off x="1524002" y="17017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49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YEAR 3</a:t>
            </a:r>
            <a:endParaRPr lang="en-GB" sz="1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9413875" y="12700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FF"/>
                </a:solidFill>
                <a:latin typeface="Boring Boring" pitchFamily="2" charset="0"/>
              </a:rPr>
              <a:t>Autumn Term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524000" y="2254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Boring Boring" pitchFamily="2" charset="0"/>
              </a:rPr>
              <a:t>Maths – Knowledge Organiser</a:t>
            </a:r>
          </a:p>
        </p:txBody>
      </p:sp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2547939" y="4643439"/>
            <a:ext cx="16478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Boring Boring" pitchFamily="2" charset="0"/>
              </a:rPr>
              <a:t>Key Vocabulary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Multiply     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Times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Groups of 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Lots of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Product       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Multiples of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Boring Boring" pitchFamily="2" charset="0"/>
              </a:rPr>
              <a:t>Array </a:t>
            </a:r>
            <a:endParaRPr lang="en-US" altLang="en-US" sz="1600" dirty="0">
              <a:solidFill>
                <a:prstClr val="black"/>
              </a:solidFill>
              <a:latin typeface="Boring Boring" pitchFamily="2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31950" y="841376"/>
            <a:ext cx="4298950" cy="3730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1766888" y="814388"/>
            <a:ext cx="405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>
                <a:solidFill>
                  <a:srgbClr val="000000"/>
                </a:solidFill>
                <a:latin typeface="Boring Boring" pitchFamily="2" charset="0"/>
              </a:rPr>
              <a:t>Multiplication 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073776" y="885825"/>
            <a:ext cx="4405313" cy="3473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2324100" y="4625975"/>
            <a:ext cx="1684338" cy="21605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732339" y="4708526"/>
            <a:ext cx="5291137" cy="1997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132" name="TextBox 31"/>
          <p:cNvSpPr txBox="1">
            <a:spLocks noChangeArrowheads="1"/>
          </p:cNvSpPr>
          <p:nvPr/>
        </p:nvSpPr>
        <p:spPr bwMode="auto">
          <a:xfrm>
            <a:off x="5407025" y="4708525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>
                <a:solidFill>
                  <a:srgbClr val="000000"/>
                </a:solidFill>
                <a:latin typeface="Boring Boring" pitchFamily="2" charset="0"/>
              </a:rPr>
              <a:t>Multiplication – Counting in 3’s</a:t>
            </a:r>
          </a:p>
        </p:txBody>
      </p:sp>
      <p:sp>
        <p:nvSpPr>
          <p:cNvPr id="5133" name="TextBox 32"/>
          <p:cNvSpPr txBox="1">
            <a:spLocks noChangeArrowheads="1"/>
          </p:cNvSpPr>
          <p:nvPr/>
        </p:nvSpPr>
        <p:spPr bwMode="auto">
          <a:xfrm>
            <a:off x="6173788" y="814388"/>
            <a:ext cx="430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>
                <a:solidFill>
                  <a:srgbClr val="000000"/>
                </a:solidFill>
                <a:latin typeface="Boring Boring" pitchFamily="2" charset="0"/>
              </a:rPr>
              <a:t>Multiplication</a:t>
            </a:r>
          </a:p>
        </p:txBody>
      </p:sp>
      <p:sp>
        <p:nvSpPr>
          <p:cNvPr id="5134" name="TextBox 9"/>
          <p:cNvSpPr txBox="1">
            <a:spLocks noChangeArrowheads="1"/>
          </p:cNvSpPr>
          <p:nvPr/>
        </p:nvSpPr>
        <p:spPr bwMode="auto">
          <a:xfrm>
            <a:off x="1752601" y="1103313"/>
            <a:ext cx="4056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Boring Boring" pitchFamily="2" charset="0"/>
              </a:rPr>
              <a:t>We will start the topic by consolidating multiplication through arrays and repeated addition. </a:t>
            </a:r>
          </a:p>
        </p:txBody>
      </p:sp>
      <p:sp>
        <p:nvSpPr>
          <p:cNvPr id="5135" name="TextBox 9"/>
          <p:cNvSpPr txBox="1">
            <a:spLocks noChangeArrowheads="1"/>
          </p:cNvSpPr>
          <p:nvPr/>
        </p:nvSpPr>
        <p:spPr bwMode="auto">
          <a:xfrm>
            <a:off x="6297613" y="1074738"/>
            <a:ext cx="405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Boring Boring" pitchFamily="2" charset="0"/>
              </a:rPr>
              <a:t>After we will calculate multiplications by using a expanded column method.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Boring Boring" pitchFamily="2" charset="0"/>
              </a:rPr>
              <a:t>E.G 37 X 5  </a:t>
            </a:r>
          </a:p>
        </p:txBody>
      </p:sp>
      <p:pic>
        <p:nvPicPr>
          <p:cNvPr id="513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1839914"/>
            <a:ext cx="171608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155950"/>
            <a:ext cx="3881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189164"/>
            <a:ext cx="30718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5108575"/>
            <a:ext cx="19589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075239"/>
            <a:ext cx="1987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4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790"/>
          <a:stretch/>
        </p:blipFill>
        <p:spPr>
          <a:xfrm>
            <a:off x="1524002" y="17017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49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YEAR 3</a:t>
            </a:r>
            <a:endParaRPr lang="en-GB" sz="1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413875" y="12700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FF"/>
                </a:solidFill>
                <a:latin typeface="Boring Boring" pitchFamily="2" charset="0"/>
              </a:rPr>
              <a:t>Autumn Term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524000" y="2254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Boring Boring" pitchFamily="2" charset="0"/>
              </a:rPr>
              <a:t>Maths – Knowledge Organiser</a:t>
            </a:r>
          </a:p>
        </p:txBody>
      </p: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2547939" y="4643439"/>
            <a:ext cx="16478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Boring Boring" pitchFamily="2" charset="0"/>
              </a:rPr>
              <a:t>Key Vocabulary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Equal groups of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Divide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Share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Shared Equally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Each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latin typeface="Boring Boring" pitchFamily="2" charset="0"/>
              </a:rPr>
              <a:t>Evenly 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31950" y="841376"/>
            <a:ext cx="8186305" cy="3730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1766888" y="814388"/>
            <a:ext cx="405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solidFill>
                  <a:srgbClr val="000000"/>
                </a:solidFill>
                <a:latin typeface="Boring Boring" pitchFamily="2" charset="0"/>
              </a:rPr>
              <a:t>Division 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2324100" y="4625975"/>
            <a:ext cx="1684338" cy="21605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732339" y="4708526"/>
            <a:ext cx="5291137" cy="1997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7180" name="TextBox 31"/>
          <p:cNvSpPr txBox="1">
            <a:spLocks noChangeArrowheads="1"/>
          </p:cNvSpPr>
          <p:nvPr/>
        </p:nvSpPr>
        <p:spPr bwMode="auto">
          <a:xfrm>
            <a:off x="5407025" y="4708525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>
                <a:solidFill>
                  <a:srgbClr val="000000"/>
                </a:solidFill>
                <a:latin typeface="Boring Boring" pitchFamily="2" charset="0"/>
              </a:rPr>
              <a:t>Multiplication – Counting in 3’s</a:t>
            </a:r>
          </a:p>
        </p:txBody>
      </p:sp>
      <p:sp>
        <p:nvSpPr>
          <p:cNvPr id="7182" name="TextBox 9"/>
          <p:cNvSpPr txBox="1">
            <a:spLocks noChangeArrowheads="1"/>
          </p:cNvSpPr>
          <p:nvPr/>
        </p:nvSpPr>
        <p:spPr bwMode="auto">
          <a:xfrm>
            <a:off x="1752601" y="1036149"/>
            <a:ext cx="7908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Boring Boring" pitchFamily="2" charset="0"/>
              </a:rPr>
              <a:t>We will start by consolidating methods used in previous years by using pictures and number lines. We then move to formal written method of short division.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Boring Boring" pitchFamily="2" charset="0"/>
            </a:endParaRPr>
          </a:p>
        </p:txBody>
      </p:sp>
      <p:pic>
        <p:nvPicPr>
          <p:cNvPr id="718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5108575"/>
            <a:ext cx="19589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075239"/>
            <a:ext cx="1987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551" y="2051812"/>
            <a:ext cx="2485436" cy="1879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525" y="1806576"/>
            <a:ext cx="5023000" cy="135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188" y="3363120"/>
            <a:ext cx="14573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07405"/>
              </p:ext>
            </p:extLst>
          </p:nvPr>
        </p:nvGraphicFramePr>
        <p:xfrm>
          <a:off x="6010811" y="4341789"/>
          <a:ext cx="6012934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318">
                  <a:extLst>
                    <a:ext uri="{9D8B030D-6E8A-4147-A177-3AD203B41FA5}">
                      <a16:colId xmlns:a16="http://schemas.microsoft.com/office/drawing/2014/main" xmlns="" val="1514309366"/>
                    </a:ext>
                  </a:extLst>
                </a:gridCol>
                <a:gridCol w="4742616">
                  <a:extLst>
                    <a:ext uri="{9D8B030D-6E8A-4147-A177-3AD203B41FA5}">
                      <a16:colId xmlns:a16="http://schemas.microsoft.com/office/drawing/2014/main" xmlns="" val="2374645186"/>
                    </a:ext>
                  </a:extLst>
                </a:gridCol>
              </a:tblGrid>
              <a:tr h="3225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Boring Boring" pitchFamily="2" charset="0"/>
                        </a:rPr>
                        <a:t>Key</a:t>
                      </a:r>
                      <a:r>
                        <a:rPr lang="en-GB" sz="1800" b="1" baseline="0" dirty="0" smtClean="0">
                          <a:latin typeface="Boring Boring" pitchFamily="2" charset="0"/>
                        </a:rPr>
                        <a:t> vocabulary </a:t>
                      </a:r>
                      <a:endParaRPr lang="en-GB" sz="1800" b="1" dirty="0">
                        <a:latin typeface="Boring Boring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81346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Boring Boring" pitchFamily="2" charset="0"/>
                        </a:rPr>
                        <a:t>Vocabulary </a:t>
                      </a:r>
                      <a:endParaRPr lang="en-GB" sz="1800" b="1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Boring Boring" pitchFamily="2" charset="0"/>
                        </a:rPr>
                        <a:t>Definition </a:t>
                      </a:r>
                      <a:endParaRPr lang="en-GB" sz="1800" b="1" dirty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449477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Permeable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Allows water to pass through. 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594883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Impermeable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Doesn’t allow water</a:t>
                      </a:r>
                      <a:r>
                        <a:rPr lang="en-GB" sz="1800" baseline="0" dirty="0" smtClean="0">
                          <a:latin typeface="Boring Boring" pitchFamily="2" charset="0"/>
                        </a:rPr>
                        <a:t> to pass through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7887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Bones</a:t>
                      </a:r>
                      <a:r>
                        <a:rPr lang="en-GB" sz="1800" baseline="0" dirty="0" smtClean="0">
                          <a:latin typeface="Boring Boring" pitchFamily="2" charset="0"/>
                        </a:rPr>
                        <a:t> 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Hard,</a:t>
                      </a:r>
                      <a:r>
                        <a:rPr lang="en-GB" sz="1800" baseline="0" dirty="0" smtClean="0">
                          <a:latin typeface="Boring Boring" pitchFamily="2" charset="0"/>
                        </a:rPr>
                        <a:t> white tissue that make up a skeleton. 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44255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ring Boring" pitchFamily="2" charset="0"/>
                        </a:rPr>
                        <a:t>Fossils </a:t>
                      </a:r>
                      <a:endParaRPr lang="en-GB" sz="1800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Boring Boring" pitchFamily="2" charset="0"/>
                        </a:rPr>
                        <a:t>Body fossils are the remains of an animal or plant such as bones, shells or leaves</a:t>
                      </a:r>
                      <a:endParaRPr lang="en-GB" sz="1600" dirty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1809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377" y="17016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Science Knowledge Organiser 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1" y="17016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25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</a:rPr>
              <a:t>YEAR 3</a:t>
            </a:r>
            <a:endParaRPr lang="en-GB" sz="1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602481" y="79831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Boring Boring" pitchFamily="2" charset="0"/>
              </a:rPr>
              <a:t>Autumn </a:t>
            </a:r>
            <a:r>
              <a:rPr lang="en-US" altLang="en-US" sz="1800" dirty="0">
                <a:solidFill>
                  <a:srgbClr val="0000FF"/>
                </a:solidFill>
                <a:latin typeface="Boring Boring" pitchFamily="2" charset="0"/>
              </a:rPr>
              <a:t>Term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0866" y="-49206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Rocks</a:t>
            </a:r>
            <a:endParaRPr lang="en-GB" sz="36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66" y="449719"/>
            <a:ext cx="5465077" cy="3892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1" y="586916"/>
            <a:ext cx="5676900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046" y="3683407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Boring Boring" pitchFamily="2" charset="0"/>
              </a:rPr>
              <a:t>Fossilisation process</a:t>
            </a:r>
            <a:endParaRPr lang="en-GB" u="sng" dirty="0">
              <a:latin typeface="Boring Boring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06" y="4052739"/>
            <a:ext cx="1977746" cy="1097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427" y="4052739"/>
            <a:ext cx="2002545" cy="109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62" y="5464597"/>
            <a:ext cx="2032553" cy="1111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491" y="5464597"/>
            <a:ext cx="1980169" cy="1097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36803" y="40474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33282" y="4047426"/>
            <a:ext cx="30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37953" y="5361083"/>
            <a:ext cx="43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19334" y="5464597"/>
            <a:ext cx="33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57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790"/>
          <a:stretch/>
        </p:blipFill>
        <p:spPr>
          <a:xfrm>
            <a:off x="1524002" y="17017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49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YEAR 3</a:t>
            </a:r>
            <a:endParaRPr lang="en-GB" sz="1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9413875" y="12700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FF"/>
                </a:solidFill>
                <a:latin typeface="Boring Boring" pitchFamily="2" charset="0"/>
              </a:rPr>
              <a:t>Autumn Term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524000" y="3143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Boring Boring" pitchFamily="2" charset="0"/>
              </a:rPr>
              <a:t>History Ancient Egyptians Knowledge Organiser</a:t>
            </a:r>
          </a:p>
        </p:txBody>
      </p:sp>
      <p:grpSp>
        <p:nvGrpSpPr>
          <p:cNvPr id="3078" name="Group 19"/>
          <p:cNvGrpSpPr>
            <a:grpSpLocks/>
          </p:cNvGrpSpPr>
          <p:nvPr/>
        </p:nvGrpSpPr>
        <p:grpSpPr bwMode="auto">
          <a:xfrm>
            <a:off x="1725613" y="860426"/>
            <a:ext cx="3236912" cy="4867275"/>
            <a:chOff x="2254730" y="965887"/>
            <a:chExt cx="3236161" cy="4868105"/>
          </a:xfrm>
        </p:grpSpPr>
        <p:pic>
          <p:nvPicPr>
            <p:cNvPr id="3092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2" t="7278" r="1590" b="13435"/>
            <a:stretch>
              <a:fillRect/>
            </a:stretch>
          </p:blipFill>
          <p:spPr bwMode="auto">
            <a:xfrm>
              <a:off x="2447168" y="1346907"/>
              <a:ext cx="2876944" cy="430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TextBox 15"/>
            <p:cNvSpPr txBox="1">
              <a:spLocks noChangeArrowheads="1"/>
            </p:cNvSpPr>
            <p:nvPr/>
          </p:nvSpPr>
          <p:spPr bwMode="auto">
            <a:xfrm>
              <a:off x="2511313" y="965887"/>
              <a:ext cx="28769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u="sng">
                  <a:solidFill>
                    <a:prstClr val="black"/>
                  </a:solidFill>
                  <a:latin typeface="Boring Boring" pitchFamily="2" charset="0"/>
                </a:rPr>
                <a:t>Key Vocabulary</a:t>
              </a: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2254730" y="989704"/>
              <a:ext cx="3236161" cy="4844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</p:grpSp>
      <p:grpSp>
        <p:nvGrpSpPr>
          <p:cNvPr id="3079" name="Group 23"/>
          <p:cNvGrpSpPr>
            <a:grpSpLocks/>
          </p:cNvGrpSpPr>
          <p:nvPr/>
        </p:nvGrpSpPr>
        <p:grpSpPr bwMode="auto">
          <a:xfrm>
            <a:off x="8118476" y="3570289"/>
            <a:ext cx="2378075" cy="3228975"/>
            <a:chOff x="6576615" y="2119239"/>
            <a:chExt cx="2378155" cy="3229905"/>
          </a:xfrm>
        </p:grpSpPr>
        <p:pic>
          <p:nvPicPr>
            <p:cNvPr id="308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2" t="52838" r="38745" b="2177"/>
            <a:stretch>
              <a:fillRect/>
            </a:stretch>
          </p:blipFill>
          <p:spPr bwMode="auto">
            <a:xfrm>
              <a:off x="6679106" y="2527055"/>
              <a:ext cx="2154014" cy="26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Box 9"/>
            <p:cNvSpPr txBox="1">
              <a:spLocks noChangeArrowheads="1"/>
            </p:cNvSpPr>
            <p:nvPr/>
          </p:nvSpPr>
          <p:spPr bwMode="auto">
            <a:xfrm>
              <a:off x="6679106" y="2119239"/>
              <a:ext cx="21540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Boring Boring" pitchFamily="2" charset="0"/>
                </a:rPr>
                <a:t>Egyptian Gods</a:t>
              </a: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6576615" y="2119239"/>
              <a:ext cx="2378155" cy="322990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</p:grpSp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8" t="89525" r="1637" b="1822"/>
          <a:stretch>
            <a:fillRect/>
          </a:stretch>
        </p:blipFill>
        <p:spPr bwMode="auto">
          <a:xfrm>
            <a:off x="1814513" y="6170613"/>
            <a:ext cx="2927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1920875" y="5767388"/>
            <a:ext cx="282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u="sng">
                <a:solidFill>
                  <a:srgbClr val="000000"/>
                </a:solidFill>
                <a:latin typeface="Boring Boring" pitchFamily="2" charset="0"/>
              </a:rPr>
              <a:t>Egyptian writing - Hieroglyphics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814513" y="5819775"/>
            <a:ext cx="2927350" cy="985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5254625" y="860426"/>
            <a:ext cx="2654300" cy="3254375"/>
            <a:chOff x="3677339" y="860191"/>
            <a:chExt cx="2655328" cy="3254271"/>
          </a:xfrm>
        </p:grpSpPr>
        <p:pic>
          <p:nvPicPr>
            <p:cNvPr id="3086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6" t="7260" r="38403" b="52704"/>
            <a:stretch>
              <a:fillRect/>
            </a:stretch>
          </p:blipFill>
          <p:spPr bwMode="auto">
            <a:xfrm>
              <a:off x="3824817" y="1337714"/>
              <a:ext cx="2374491" cy="24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3677339" y="884003"/>
              <a:ext cx="2655328" cy="323045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3088" name="TextBox 24"/>
            <p:cNvSpPr txBox="1">
              <a:spLocks noChangeArrowheads="1"/>
            </p:cNvSpPr>
            <p:nvPr/>
          </p:nvSpPr>
          <p:spPr bwMode="auto">
            <a:xfrm>
              <a:off x="3895377" y="860191"/>
              <a:ext cx="21540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Boring Boring" pitchFamily="2" charset="0"/>
                </a:rPr>
                <a:t>Key Dates</a:t>
              </a:r>
            </a:p>
          </p:txBody>
        </p:sp>
      </p:grpSp>
      <p:pic>
        <p:nvPicPr>
          <p:cNvPr id="3084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 bwMode="auto">
          <a:xfrm>
            <a:off x="8188326" y="854075"/>
            <a:ext cx="2257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60664" r="64928" b="3880"/>
          <a:stretch>
            <a:fillRect/>
          </a:stretch>
        </p:blipFill>
        <p:spPr bwMode="auto">
          <a:xfrm>
            <a:off x="5118101" y="4405313"/>
            <a:ext cx="2790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4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377" y="17016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Art Knowledge Organiser 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1" y="17016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5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</a:rPr>
              <a:t>YEAR 3</a:t>
            </a:r>
            <a:endParaRPr lang="en-GB" sz="1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51258"/>
              </p:ext>
            </p:extLst>
          </p:nvPr>
        </p:nvGraphicFramePr>
        <p:xfrm>
          <a:off x="288657" y="4143878"/>
          <a:ext cx="7232469" cy="2117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9171">
                  <a:extLst>
                    <a:ext uri="{9D8B030D-6E8A-4147-A177-3AD203B41FA5}">
                      <a16:colId xmlns:a16="http://schemas.microsoft.com/office/drawing/2014/main" xmlns="" val="4262469960"/>
                    </a:ext>
                  </a:extLst>
                </a:gridCol>
                <a:gridCol w="5553298">
                  <a:extLst>
                    <a:ext uri="{9D8B030D-6E8A-4147-A177-3AD203B41FA5}">
                      <a16:colId xmlns:a16="http://schemas.microsoft.com/office/drawing/2014/main" xmlns="" val="2634669307"/>
                    </a:ext>
                  </a:extLst>
                </a:gridCol>
              </a:tblGrid>
              <a:tr h="192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Boring Boring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vocabulary</a:t>
                      </a:r>
                      <a:endParaRPr lang="en-GB" sz="2000" b="1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Boring Boring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GB" sz="2000" b="1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7548862"/>
                  </a:ext>
                </a:extLst>
              </a:tr>
              <a:tr h="192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Line</a:t>
                      </a:r>
                      <a:endParaRPr lang="en-GB" sz="2400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A drawing done using only narrow lines, without blocks of shading.</a:t>
                      </a:r>
                      <a:endParaRPr lang="en-GB" sz="2400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5020608"/>
                  </a:ext>
                </a:extLst>
              </a:tr>
              <a:tr h="377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oring Boring" pitchFamily="2" charset="0"/>
                        </a:rPr>
                        <a:t>Pattern</a:t>
                      </a:r>
                      <a:endParaRPr lang="en-GB" sz="240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A repeated design that is used to decorate something.</a:t>
                      </a:r>
                      <a:endParaRPr lang="en-GB" sz="2400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3038828"/>
                  </a:ext>
                </a:extLst>
              </a:tr>
              <a:tr h="297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oring Boring" pitchFamily="2" charset="0"/>
                        </a:rPr>
                        <a:t>Texture</a:t>
                      </a:r>
                      <a:endParaRPr lang="en-GB" sz="240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oring Boring" pitchFamily="2" charset="0"/>
                        </a:rPr>
                        <a:t>Texture refers to the way an object feels to the touch or looks as it may feel if it were touched.</a:t>
                      </a:r>
                      <a:endParaRPr lang="en-GB" sz="240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5050629"/>
                  </a:ext>
                </a:extLst>
              </a:tr>
              <a:tr h="533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Observational </a:t>
                      </a:r>
                      <a:r>
                        <a:rPr lang="en-GB" sz="1800" dirty="0" smtClean="0">
                          <a:effectLst/>
                          <a:latin typeface="Boring Boring" pitchFamily="2" charset="0"/>
                        </a:rPr>
                        <a:t>drawing</a:t>
                      </a: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 </a:t>
                      </a:r>
                      <a:endParaRPr lang="en-GB" sz="2400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ring Boring" pitchFamily="2" charset="0"/>
                        </a:rPr>
                        <a:t>Studying an object carefully and carefully drawing what you see. </a:t>
                      </a:r>
                      <a:endParaRPr lang="en-GB" sz="2400" dirty="0">
                        <a:effectLst/>
                        <a:latin typeface="Boring Borin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688889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70" y="810177"/>
            <a:ext cx="1815873" cy="2210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8323" y="37466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Boring Boring" pitchFamily="2" charset="0"/>
              </a:rPr>
              <a:t>Henri Matisse</a:t>
            </a:r>
            <a:endParaRPr lang="en-GB" u="sng" dirty="0">
              <a:latin typeface="Boring Boring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71" y="718166"/>
            <a:ext cx="2234474" cy="2225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5063" y="32212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Boring Boring" pitchFamily="2" charset="0"/>
              </a:rPr>
              <a:t>Paul Cezanne</a:t>
            </a:r>
            <a:endParaRPr lang="en-GB" u="sng" dirty="0">
              <a:latin typeface="Boring Boring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8242"/>
          <a:stretch/>
        </p:blipFill>
        <p:spPr>
          <a:xfrm>
            <a:off x="9495765" y="3220094"/>
            <a:ext cx="2443686" cy="184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80" y="3205663"/>
            <a:ext cx="2347961" cy="1861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527" y="5155266"/>
            <a:ext cx="1751406" cy="1452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1909" y="5155266"/>
            <a:ext cx="965699" cy="1560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1665"/>
          <a:stretch/>
        </p:blipFill>
        <p:spPr>
          <a:xfrm>
            <a:off x="11031683" y="5109646"/>
            <a:ext cx="907768" cy="1662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29" y="559335"/>
            <a:ext cx="3435940" cy="3351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3905" y="1558282"/>
            <a:ext cx="2952750" cy="2352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16691" y="980156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Boring Boring" pitchFamily="2" charset="0"/>
              </a:rPr>
              <a:t>Cross section of a pumpkin</a:t>
            </a:r>
            <a:endParaRPr lang="en-GB" sz="2400" u="sng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0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790"/>
          <a:stretch/>
        </p:blipFill>
        <p:spPr>
          <a:xfrm>
            <a:off x="1524002" y="17017"/>
            <a:ext cx="577313" cy="54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49998" y="-5297"/>
            <a:ext cx="1629306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ea typeface="MS PGothic" panose="020B0600070205080204" pitchFamily="34" charset="-128"/>
              </a:rPr>
              <a:t>YEAR 3</a:t>
            </a:r>
            <a:endParaRPr lang="en-GB" sz="1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9413875" y="12700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FF"/>
                </a:solidFill>
                <a:latin typeface="Boring Boring" pitchFamily="2" charset="0"/>
              </a:rPr>
              <a:t>Autumn Term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524000" y="2254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Boring Boring" pitchFamily="2" charset="0"/>
              </a:rPr>
              <a:t>ICT – Knowledge Organiser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31951" y="841376"/>
            <a:ext cx="8740775" cy="5745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  <a:ea typeface="MS PGothic" panose="020B060007020508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41" y="1002630"/>
            <a:ext cx="7606104" cy="54223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408</Words>
  <Application>Microsoft Office PowerPoint</Application>
  <PresentationFormat>Custom</PresentationFormat>
  <Paragraphs>147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Street</dc:creator>
  <cp:lastModifiedBy>User</cp:lastModifiedBy>
  <cp:revision>25</cp:revision>
  <dcterms:created xsi:type="dcterms:W3CDTF">2019-08-06T13:53:29Z</dcterms:created>
  <dcterms:modified xsi:type="dcterms:W3CDTF">2019-11-07T10:10:40Z</dcterms:modified>
</cp:coreProperties>
</file>