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0"/>
  </p:handoutMasterIdLst>
  <p:sldIdLst>
    <p:sldId id="272" r:id="rId2"/>
    <p:sldId id="273" r:id="rId3"/>
    <p:sldId id="274" r:id="rId4"/>
    <p:sldId id="271" r:id="rId5"/>
    <p:sldId id="258" r:id="rId6"/>
    <p:sldId id="276" r:id="rId7"/>
    <p:sldId id="284" r:id="rId8"/>
    <p:sldId id="28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45A2-C831-4B51-9E8B-C451B284593E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7D541-B2A2-48DD-B0D8-A2E5CC9DB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549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433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64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70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7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75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47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42111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504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499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637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2150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8035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114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600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570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889B-F2A0-4B8E-89A3-CB0D57C8B9BE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619A32-16B0-45CA-9DE6-C519F1D2C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4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latin typeface="Comic Sans MS" panose="030F0702030302020204" pitchFamily="66" charset="0"/>
              </a:rPr>
              <a:t>Reading Workshop</a:t>
            </a:r>
            <a:endParaRPr lang="en-GB" sz="60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Staff\AppData\Local\Microsoft\Windows\Temporary Internet Files\Content.IE5\KCTSYG1X\MC9002329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91" y="4653136"/>
            <a:ext cx="1844675" cy="1831975"/>
          </a:xfrm>
          <a:prstGeom prst="rect">
            <a:avLst/>
          </a:prstGeom>
          <a:noFill/>
        </p:spPr>
      </p:pic>
      <p:pic>
        <p:nvPicPr>
          <p:cNvPr id="1027" name="Picture 3" descr="C:\Users\Staff\AppData\Local\Microsoft\Windows\Temporary Internet Files\Content.IE5\V61TN8NH\MC9000889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9986" y="4754285"/>
            <a:ext cx="2180369" cy="1629675"/>
          </a:xfrm>
          <a:prstGeom prst="rect">
            <a:avLst/>
          </a:prstGeom>
          <a:noFill/>
        </p:spPr>
      </p:pic>
      <p:pic>
        <p:nvPicPr>
          <p:cNvPr id="1028" name="Picture 4" descr="C:\Users\Staff\AppData\Local\Microsoft\Windows\Temporary Internet Files\Content.IE5\KCTSYG1X\MC9000010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5022" y="4950530"/>
            <a:ext cx="1814170" cy="123718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Reading in </a:t>
            </a:r>
            <a:r>
              <a:rPr lang="en-GB" dirty="0" smtClean="0">
                <a:latin typeface="Comic Sans MS" pitchFamily="66" charset="0"/>
              </a:rPr>
              <a:t>Nursery!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3880773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All children will have a reading book and a reading diary.</a:t>
            </a:r>
          </a:p>
          <a:p>
            <a:r>
              <a:rPr lang="en-US" sz="2400" dirty="0" smtClean="0">
                <a:latin typeface="Comic Sans MS" pitchFamily="66" charset="0"/>
              </a:rPr>
              <a:t>Reading books to brought back to school each Thursday and given out again on Friday.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Children will read at school once a week.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Please can you make a comment in your child’s reading diary  e.g. </a:t>
            </a:r>
            <a:r>
              <a:rPr lang="en-GB" sz="2400" i="1" dirty="0" smtClean="0">
                <a:latin typeface="Comic Sans MS" pitchFamily="66" charset="0"/>
              </a:rPr>
              <a:t>Isabelle really enjoyed reading this book. She could describe the pictures. She made predictions.</a:t>
            </a:r>
          </a:p>
          <a:p>
            <a:r>
              <a:rPr lang="en-GB" sz="2400" dirty="0" smtClean="0">
                <a:latin typeface="Comic Sans MS" pitchFamily="66" charset="0"/>
              </a:rPr>
              <a:t>Put a smiley face or a sad face to say whether they enjoyed the book or not and then sign and date.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itchFamily="66" charset="0"/>
              </a:rPr>
              <a:t>How to read with your child.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62" y="1628800"/>
            <a:ext cx="7683153" cy="388077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In Nursery all children will have a ‘lilac’ reading book.</a:t>
            </a:r>
          </a:p>
          <a:p>
            <a:r>
              <a:rPr lang="en-US" sz="2400" dirty="0" smtClean="0">
                <a:latin typeface="Comic Sans MS" pitchFamily="66" charset="0"/>
              </a:rPr>
              <a:t>A lilac reading book is a picture book based on discussion. </a:t>
            </a:r>
          </a:p>
          <a:p>
            <a:r>
              <a:rPr lang="en-US" sz="2400" dirty="0" smtClean="0">
                <a:latin typeface="Comic Sans MS" pitchFamily="66" charset="0"/>
              </a:rPr>
              <a:t>They will not receive a book with words in until the Spring/ Summer term. </a:t>
            </a:r>
          </a:p>
          <a:p>
            <a:r>
              <a:rPr lang="en-US" sz="2400" dirty="0" smtClean="0">
                <a:latin typeface="Comic Sans MS" pitchFamily="66" charset="0"/>
              </a:rPr>
              <a:t>They will have a Read Write </a:t>
            </a:r>
            <a:r>
              <a:rPr lang="en-US" sz="2400" dirty="0" err="1" smtClean="0">
                <a:latin typeface="Comic Sans MS" pitchFamily="66" charset="0"/>
              </a:rPr>
              <a:t>Inc</a:t>
            </a:r>
            <a:r>
              <a:rPr lang="en-US" sz="2400" dirty="0" smtClean="0">
                <a:latin typeface="Comic Sans MS" pitchFamily="66" charset="0"/>
              </a:rPr>
              <a:t> sound mat to help them </a:t>
            </a:r>
            <a:r>
              <a:rPr lang="en-US" sz="2400" dirty="0" err="1" smtClean="0">
                <a:latin typeface="Comic Sans MS" pitchFamily="66" charset="0"/>
              </a:rPr>
              <a:t>recognise</a:t>
            </a:r>
            <a:r>
              <a:rPr lang="en-US" sz="2400" dirty="0" smtClean="0">
                <a:latin typeface="Comic Sans MS" pitchFamily="66" charset="0"/>
              </a:rPr>
              <a:t> the pictures and say the initial sound </a:t>
            </a:r>
            <a:r>
              <a:rPr lang="en-US" sz="2400" dirty="0" err="1" smtClean="0">
                <a:latin typeface="Comic Sans MS" pitchFamily="66" charset="0"/>
              </a:rPr>
              <a:t>e.g</a:t>
            </a:r>
            <a:r>
              <a:rPr lang="en-US" sz="2400" dirty="0" smtClean="0">
                <a:latin typeface="Comic Sans MS" pitchFamily="66" charset="0"/>
              </a:rPr>
              <a:t> a – apple.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anny\Pictures\img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5957256" cy="84173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868144" y="188640"/>
            <a:ext cx="2952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Talk about the front cover- </a:t>
            </a:r>
            <a:r>
              <a:rPr lang="en-GB" sz="2400" b="1" dirty="0" smtClean="0"/>
              <a:t>Title Page</a:t>
            </a:r>
          </a:p>
          <a:p>
            <a:r>
              <a:rPr lang="en-GB" sz="2400" dirty="0" smtClean="0"/>
              <a:t>Let the children </a:t>
            </a:r>
            <a:r>
              <a:rPr lang="en-GB" sz="2400" b="1" dirty="0" smtClean="0"/>
              <a:t>predict</a:t>
            </a:r>
            <a:r>
              <a:rPr lang="en-GB" sz="2400" dirty="0" smtClean="0"/>
              <a:t> what the story is going to be about.</a:t>
            </a:r>
          </a:p>
          <a:p>
            <a:r>
              <a:rPr lang="en-GB" sz="2400" dirty="0" smtClean="0"/>
              <a:t>Talk about the </a:t>
            </a:r>
            <a:r>
              <a:rPr lang="en-GB" sz="2400" b="1" dirty="0" smtClean="0"/>
              <a:t>Author</a:t>
            </a:r>
            <a:r>
              <a:rPr lang="en-GB" sz="2400" dirty="0" smtClean="0"/>
              <a:t>- person who has wrote the book.</a:t>
            </a:r>
          </a:p>
          <a:p>
            <a:r>
              <a:rPr lang="en-GB" sz="2400" dirty="0" smtClean="0"/>
              <a:t>Talk about the </a:t>
            </a:r>
            <a:r>
              <a:rPr lang="en-GB" sz="2400" b="1" dirty="0" smtClean="0"/>
              <a:t>illustrator-</a:t>
            </a:r>
            <a:r>
              <a:rPr lang="en-GB" sz="2400" dirty="0" smtClean="0"/>
              <a:t> person who has drawn the pictures.</a:t>
            </a:r>
          </a:p>
          <a:p>
            <a:r>
              <a:rPr lang="en-GB" sz="2400" dirty="0" smtClean="0"/>
              <a:t>Tell them to </a:t>
            </a:r>
            <a:r>
              <a:rPr lang="en-GB" sz="2400" b="1" dirty="0" smtClean="0"/>
              <a:t>turn </a:t>
            </a:r>
            <a:r>
              <a:rPr lang="en-GB" sz="2400" dirty="0" smtClean="0"/>
              <a:t>to the </a:t>
            </a:r>
            <a:r>
              <a:rPr lang="en-GB" sz="2400" b="1" dirty="0" smtClean="0"/>
              <a:t>first page.</a:t>
            </a:r>
            <a:endParaRPr lang="en-GB" sz="24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nny\Pictures\img003.jpg"/>
          <p:cNvPicPr>
            <a:picLocks noChangeAspect="1" noChangeArrowheads="1"/>
          </p:cNvPicPr>
          <p:nvPr/>
        </p:nvPicPr>
        <p:blipFill rotWithShape="1">
          <a:blip r:embed="rId2" cstate="print"/>
          <a:srcRect b="45211"/>
          <a:stretch/>
        </p:blipFill>
        <p:spPr bwMode="auto">
          <a:xfrm>
            <a:off x="340621" y="628531"/>
            <a:ext cx="6325079" cy="48965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12160" y="260648"/>
            <a:ext cx="29523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Look at the pictures. Get your child to talk about what is happening on the picture.</a:t>
            </a:r>
          </a:p>
          <a:p>
            <a:r>
              <a:rPr lang="en-GB" sz="2000" dirty="0" smtClean="0"/>
              <a:t>Ask questions.</a:t>
            </a:r>
          </a:p>
          <a:p>
            <a:r>
              <a:rPr lang="en-GB" sz="2000" b="1" dirty="0" smtClean="0"/>
              <a:t>Who</a:t>
            </a:r>
            <a:r>
              <a:rPr lang="en-GB" sz="2000" dirty="0" smtClean="0"/>
              <a:t>- Who is in the story? Use the word </a:t>
            </a:r>
            <a:r>
              <a:rPr lang="en-GB" sz="2000" b="1" dirty="0" smtClean="0"/>
              <a:t>characters.</a:t>
            </a:r>
          </a:p>
          <a:p>
            <a:r>
              <a:rPr lang="en-GB" sz="2000" b="1" dirty="0" smtClean="0"/>
              <a:t>Where </a:t>
            </a:r>
            <a:r>
              <a:rPr lang="en-GB" sz="2000" dirty="0" smtClean="0"/>
              <a:t>are they? Use the word </a:t>
            </a:r>
            <a:r>
              <a:rPr lang="en-GB" sz="2000" b="1" dirty="0" smtClean="0"/>
              <a:t>setting.</a:t>
            </a:r>
          </a:p>
          <a:p>
            <a:r>
              <a:rPr lang="en-GB" sz="2000" b="1" dirty="0" smtClean="0"/>
              <a:t>What </a:t>
            </a:r>
            <a:r>
              <a:rPr lang="en-GB" sz="2000" dirty="0" smtClean="0"/>
              <a:t>are they doing?</a:t>
            </a:r>
          </a:p>
          <a:p>
            <a:r>
              <a:rPr lang="en-GB" sz="2000" dirty="0" smtClean="0"/>
              <a:t>Get you child to </a:t>
            </a:r>
            <a:r>
              <a:rPr lang="en-GB" sz="2000" b="1" dirty="0" smtClean="0"/>
              <a:t>predict</a:t>
            </a:r>
            <a:r>
              <a:rPr lang="en-GB" sz="2000" dirty="0" smtClean="0"/>
              <a:t> what will happen on the next page.</a:t>
            </a:r>
          </a:p>
          <a:p>
            <a:r>
              <a:rPr lang="en-GB" sz="2000" dirty="0" smtClean="0"/>
              <a:t>What do you think will happen next.</a:t>
            </a:r>
          </a:p>
          <a:p>
            <a:r>
              <a:rPr lang="en-GB" sz="2000" dirty="0" smtClean="0"/>
              <a:t>Tell your child to turn to the next page.</a:t>
            </a:r>
            <a:endParaRPr lang="en-GB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225"/>
            <a:ext cx="6347713" cy="13208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Tips to help your child read.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604448" cy="4752528"/>
          </a:xfrm>
        </p:spPr>
        <p:txBody>
          <a:bodyPr>
            <a:normAutofit fontScale="47500" lnSpcReduction="20000"/>
          </a:bodyPr>
          <a:lstStyle/>
          <a:p>
            <a:r>
              <a:rPr lang="en-GB" sz="5100" dirty="0" smtClean="0">
                <a:latin typeface="Comic Sans MS" pitchFamily="66" charset="0"/>
              </a:rPr>
              <a:t>Look at the front cover and get your child to predict what they think is going to happen in the story.</a:t>
            </a:r>
          </a:p>
          <a:p>
            <a:r>
              <a:rPr lang="en-GB" sz="5100" dirty="0" smtClean="0">
                <a:latin typeface="Comic Sans MS" pitchFamily="66" charset="0"/>
              </a:rPr>
              <a:t>Tell your child the name of the </a:t>
            </a:r>
            <a:r>
              <a:rPr lang="en-GB" sz="5100" u="sng" dirty="0" smtClean="0">
                <a:latin typeface="Comic Sans MS" pitchFamily="66" charset="0"/>
              </a:rPr>
              <a:t>author</a:t>
            </a:r>
            <a:r>
              <a:rPr lang="en-GB" sz="5100" dirty="0" smtClean="0">
                <a:latin typeface="Comic Sans MS" pitchFamily="66" charset="0"/>
              </a:rPr>
              <a:t> and </a:t>
            </a:r>
            <a:r>
              <a:rPr lang="en-GB" sz="5100" u="sng" dirty="0" smtClean="0">
                <a:latin typeface="Comic Sans MS" pitchFamily="66" charset="0"/>
              </a:rPr>
              <a:t>illustrator</a:t>
            </a:r>
            <a:r>
              <a:rPr lang="en-GB" sz="5100" dirty="0" smtClean="0">
                <a:latin typeface="Comic Sans MS" pitchFamily="66" charset="0"/>
              </a:rPr>
              <a:t> on the front cover.</a:t>
            </a:r>
          </a:p>
          <a:p>
            <a:r>
              <a:rPr lang="en-GB" sz="5100" dirty="0" smtClean="0">
                <a:latin typeface="Comic Sans MS" pitchFamily="66" charset="0"/>
              </a:rPr>
              <a:t>Read the title of the book to your child.</a:t>
            </a:r>
          </a:p>
          <a:p>
            <a:r>
              <a:rPr lang="en-GB" sz="5100" dirty="0" smtClean="0">
                <a:latin typeface="Comic Sans MS" pitchFamily="66" charset="0"/>
              </a:rPr>
              <a:t>Make sure that your child turns the pages correctly.</a:t>
            </a:r>
          </a:p>
          <a:p>
            <a:r>
              <a:rPr lang="en-GB" sz="5100" dirty="0" smtClean="0">
                <a:latin typeface="Comic Sans MS" pitchFamily="66" charset="0"/>
              </a:rPr>
              <a:t>Look at the pictures on each page and talk with your child about what is happening.</a:t>
            </a:r>
          </a:p>
          <a:p>
            <a:r>
              <a:rPr lang="en-GB" sz="5100" dirty="0" smtClean="0">
                <a:latin typeface="Comic Sans MS" pitchFamily="66" charset="0"/>
              </a:rPr>
              <a:t>Make sure that you read the book from left to right .</a:t>
            </a:r>
          </a:p>
          <a:p>
            <a:r>
              <a:rPr lang="en-GB" sz="5100" dirty="0" smtClean="0">
                <a:latin typeface="Comic Sans MS" pitchFamily="66" charset="0"/>
              </a:rPr>
              <a:t>Ask the children </a:t>
            </a:r>
            <a:r>
              <a:rPr lang="en-GB" sz="5100" u="sng" dirty="0" smtClean="0">
                <a:latin typeface="Comic Sans MS" pitchFamily="66" charset="0"/>
              </a:rPr>
              <a:t>who</a:t>
            </a:r>
            <a:r>
              <a:rPr lang="en-GB" sz="5100" dirty="0" smtClean="0">
                <a:latin typeface="Comic Sans MS" pitchFamily="66" charset="0"/>
              </a:rPr>
              <a:t>, </a:t>
            </a:r>
            <a:r>
              <a:rPr lang="en-GB" sz="5100" u="sng" dirty="0" smtClean="0">
                <a:latin typeface="Comic Sans MS" pitchFamily="66" charset="0"/>
              </a:rPr>
              <a:t>when</a:t>
            </a:r>
            <a:r>
              <a:rPr lang="en-GB" sz="5100" dirty="0" smtClean="0">
                <a:latin typeface="Comic Sans MS" pitchFamily="66" charset="0"/>
              </a:rPr>
              <a:t> and </a:t>
            </a:r>
            <a:r>
              <a:rPr lang="en-GB" sz="5100" u="sng" dirty="0" smtClean="0">
                <a:latin typeface="Comic Sans MS" pitchFamily="66" charset="0"/>
              </a:rPr>
              <a:t>where</a:t>
            </a:r>
            <a:r>
              <a:rPr lang="en-GB" sz="5100" dirty="0" smtClean="0">
                <a:latin typeface="Comic Sans MS" pitchFamily="66" charset="0"/>
              </a:rPr>
              <a:t> questions.</a:t>
            </a:r>
          </a:p>
          <a:p>
            <a:r>
              <a:rPr lang="en-GB" sz="5100" dirty="0" smtClean="0">
                <a:latin typeface="Comic Sans MS" pitchFamily="66" charset="0"/>
              </a:rPr>
              <a:t>Ask your child questions about what they have read.</a:t>
            </a:r>
          </a:p>
          <a:p>
            <a:endParaRPr lang="en-GB" sz="2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Enjoy sharing a book with your child.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 descr="C:\Users\USER\AppData\Local\Microsoft\Windows\Temporary Internet Files\Content.IE5\S24ZPP80\children-reading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7" y="1628800"/>
            <a:ext cx="795199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798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71800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420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Trebuchet MS</vt:lpstr>
      <vt:lpstr>Wingdings 3</vt:lpstr>
      <vt:lpstr>Facet</vt:lpstr>
      <vt:lpstr>Reading Workshop</vt:lpstr>
      <vt:lpstr>Reading in Nursery!</vt:lpstr>
      <vt:lpstr>How to read with your child.</vt:lpstr>
      <vt:lpstr>PowerPoint Presentation</vt:lpstr>
      <vt:lpstr>PowerPoint Presentation</vt:lpstr>
      <vt:lpstr>Tips to help your child read.</vt:lpstr>
      <vt:lpstr>Enjoy sharing a book with your child.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Lanny</dc:creator>
  <cp:lastModifiedBy>Hayley Pyatt</cp:lastModifiedBy>
  <cp:revision>22</cp:revision>
  <cp:lastPrinted>2014-11-12T15:59:40Z</cp:lastPrinted>
  <dcterms:created xsi:type="dcterms:W3CDTF">2013-02-23T21:12:29Z</dcterms:created>
  <dcterms:modified xsi:type="dcterms:W3CDTF">2021-09-29T14:44:40Z</dcterms:modified>
</cp:coreProperties>
</file>