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3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 Groves" initials="TG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117" d="100"/>
          <a:sy n="117" d="100"/>
        </p:scale>
        <p:origin x="-34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B3527-7534-4357-AF22-66635C8BEB98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BE17-DEE0-4105-A233-58DB4247D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684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B3527-7534-4357-AF22-66635C8BEB98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BE17-DEE0-4105-A233-58DB4247D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164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B3527-7534-4357-AF22-66635C8BEB98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BE17-DEE0-4105-A233-58DB4247D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320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B3527-7534-4357-AF22-66635C8BEB98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BE17-DEE0-4105-A233-58DB4247D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109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B3527-7534-4357-AF22-66635C8BEB98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BE17-DEE0-4105-A233-58DB4247D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316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B3527-7534-4357-AF22-66635C8BEB98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BE17-DEE0-4105-A233-58DB4247D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985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B3527-7534-4357-AF22-66635C8BEB98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BE17-DEE0-4105-A233-58DB4247D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36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B3527-7534-4357-AF22-66635C8BEB98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BE17-DEE0-4105-A233-58DB4247D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609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B3527-7534-4357-AF22-66635C8BEB98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BE17-DEE0-4105-A233-58DB4247D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50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B3527-7534-4357-AF22-66635C8BEB98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BE17-DEE0-4105-A233-58DB4247D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40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B3527-7534-4357-AF22-66635C8BEB98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BE17-DEE0-4105-A233-58DB4247D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936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B3527-7534-4357-AF22-66635C8BEB98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9BE17-DEE0-4105-A233-58DB4247D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55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jp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09470"/>
              </p:ext>
            </p:extLst>
          </p:nvPr>
        </p:nvGraphicFramePr>
        <p:xfrm>
          <a:off x="175789" y="482685"/>
          <a:ext cx="4407623" cy="46286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6200">
                  <a:extLst>
                    <a:ext uri="{9D8B030D-6E8A-4147-A177-3AD203B41FA5}">
                      <a16:colId xmlns:a16="http://schemas.microsoft.com/office/drawing/2014/main" xmlns="" val="1514309366"/>
                    </a:ext>
                  </a:extLst>
                </a:gridCol>
                <a:gridCol w="3231423">
                  <a:extLst>
                    <a:ext uri="{9D8B030D-6E8A-4147-A177-3AD203B41FA5}">
                      <a16:colId xmlns:a16="http://schemas.microsoft.com/office/drawing/2014/main" xmlns="" val="2374645186"/>
                    </a:ext>
                  </a:extLst>
                </a:gridCol>
              </a:tblGrid>
              <a:tr h="305631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SassoonPrimaryInfant" pitchFamily="2" charset="0"/>
                        </a:rPr>
                        <a:t>Key</a:t>
                      </a:r>
                      <a:r>
                        <a:rPr lang="en-GB" sz="1600" b="1" baseline="0" dirty="0" smtClean="0">
                          <a:latin typeface="SassoonPrimaryInfant" pitchFamily="2" charset="0"/>
                        </a:rPr>
                        <a:t> vocabulary </a:t>
                      </a:r>
                      <a:endParaRPr lang="en-GB" sz="1600" b="1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3781346"/>
                  </a:ext>
                </a:extLst>
              </a:tr>
              <a:tr h="472338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SassoonPrimaryInfant" pitchFamily="2" charset="0"/>
                        </a:rPr>
                        <a:t>circuit</a:t>
                      </a:r>
                      <a:endParaRPr lang="en-GB" sz="1400" b="1" dirty="0">
                        <a:latin typeface="SassoonPrimaryInfa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dirty="0" smtClean="0">
                          <a:latin typeface="SassoonPrimaryInfant" pitchFamily="2" charset="0"/>
                        </a:rPr>
                        <a:t>A complete route which</a:t>
                      </a:r>
                      <a:r>
                        <a:rPr lang="en-US" sz="1300" b="0" baseline="0" dirty="0" smtClean="0">
                          <a:latin typeface="SassoonPrimaryInfant" pitchFamily="2" charset="0"/>
                        </a:rPr>
                        <a:t> an electric current can flow around.</a:t>
                      </a:r>
                      <a:endParaRPr lang="en-GB" sz="1300" b="0" dirty="0">
                        <a:latin typeface="SassoonPrimaryInfan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0594883"/>
                  </a:ext>
                </a:extLst>
              </a:tr>
              <a:tr h="27784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SassoonPrimaryInfant" pitchFamily="2" charset="0"/>
                        </a:rPr>
                        <a:t>current</a:t>
                      </a:r>
                      <a:endParaRPr lang="en-GB" sz="1400" b="1" dirty="0">
                        <a:latin typeface="SassoonPrimaryInfa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dirty="0" smtClean="0">
                          <a:latin typeface="SassoonPrimaryInfant" pitchFamily="2" charset="0"/>
                        </a:rPr>
                        <a:t>A flow of electricity through a wire.</a:t>
                      </a:r>
                      <a:endParaRPr lang="en-GB" sz="1300" b="0" dirty="0">
                        <a:latin typeface="SassoonPrimaryInfan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87887"/>
                  </a:ext>
                </a:extLst>
              </a:tr>
              <a:tr h="472338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SassoonPrimaryInfant" pitchFamily="2" charset="0"/>
                        </a:rPr>
                        <a:t>battery</a:t>
                      </a:r>
                      <a:endParaRPr lang="en-GB" sz="1400" b="1" dirty="0">
                        <a:latin typeface="SassoonPrimaryInfa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dirty="0" smtClean="0">
                          <a:latin typeface="SassoonPrimaryInfant" pitchFamily="2" charset="0"/>
                        </a:rPr>
                        <a:t>A</a:t>
                      </a:r>
                      <a:r>
                        <a:rPr lang="en-US" sz="1300" b="0" baseline="0" dirty="0" smtClean="0">
                          <a:latin typeface="SassoonPrimaryInfant" pitchFamily="2" charset="0"/>
                        </a:rPr>
                        <a:t> small device that provides power for electric items. </a:t>
                      </a:r>
                      <a:endParaRPr lang="en-GB" sz="1300" b="0" dirty="0">
                        <a:latin typeface="SassoonPrimaryInfan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3644255"/>
                  </a:ext>
                </a:extLst>
              </a:tr>
              <a:tr h="472338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SassoonPrimaryInfant" pitchFamily="2" charset="0"/>
                        </a:rPr>
                        <a:t>cell</a:t>
                      </a:r>
                      <a:endParaRPr lang="en-GB" sz="1400" b="1" dirty="0">
                        <a:latin typeface="SassoonPrimaryInfa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dirty="0" smtClean="0">
                          <a:latin typeface="SassoonPrimaryInfant" pitchFamily="2" charset="0"/>
                        </a:rPr>
                        <a:t>A device used to generate</a:t>
                      </a:r>
                      <a:r>
                        <a:rPr lang="en-US" sz="1300" b="0" baseline="0" dirty="0" smtClean="0">
                          <a:latin typeface="SassoonPrimaryInfant" pitchFamily="2" charset="0"/>
                        </a:rPr>
                        <a:t> electricity. A battery is an example of a cell.</a:t>
                      </a:r>
                      <a:endParaRPr lang="en-GB" sz="1300" b="0" dirty="0">
                        <a:latin typeface="SassoonPrimaryInfan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0180937"/>
                  </a:ext>
                </a:extLst>
              </a:tr>
              <a:tr h="472338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SassoonPrimaryInfant" pitchFamily="2" charset="0"/>
                        </a:rPr>
                        <a:t>conductor</a:t>
                      </a:r>
                      <a:endParaRPr lang="en-GB" sz="1400" b="1" dirty="0">
                        <a:latin typeface="SassoonPrimaryInfa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dirty="0" smtClean="0">
                          <a:latin typeface="SassoonPrimaryInfant" pitchFamily="2" charset="0"/>
                        </a:rPr>
                        <a:t>Any material that</a:t>
                      </a:r>
                      <a:r>
                        <a:rPr lang="en-US" sz="1300" b="0" baseline="0" dirty="0" smtClean="0">
                          <a:latin typeface="SassoonPrimaryInfant" pitchFamily="2" charset="0"/>
                        </a:rPr>
                        <a:t> electricity can pass through or along.</a:t>
                      </a:r>
                      <a:endParaRPr lang="en-GB" sz="1300" b="0" dirty="0">
                        <a:latin typeface="SassoonPrimaryInfan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5488293"/>
                  </a:ext>
                </a:extLst>
              </a:tr>
              <a:tr h="472338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SassoonPrimaryInfant" pitchFamily="2" charset="0"/>
                        </a:rPr>
                        <a:t>insulator</a:t>
                      </a:r>
                      <a:endParaRPr lang="en-GB" sz="1400" b="1" dirty="0">
                        <a:latin typeface="SassoonPrimaryInfa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dirty="0" smtClean="0">
                          <a:latin typeface="SassoonPrimaryInfant" pitchFamily="2" charset="0"/>
                        </a:rPr>
                        <a:t>Any material that</a:t>
                      </a:r>
                      <a:r>
                        <a:rPr lang="en-US" sz="1300" b="0" baseline="0" dirty="0" smtClean="0">
                          <a:latin typeface="SassoonPrimaryInfant" pitchFamily="2" charset="0"/>
                        </a:rPr>
                        <a:t> electricity cannot pass through or along.</a:t>
                      </a:r>
                      <a:endParaRPr lang="en-GB" sz="1300" b="0" dirty="0">
                        <a:latin typeface="SassoonPrimaryInfan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4640588"/>
                  </a:ext>
                </a:extLst>
              </a:tr>
              <a:tr h="472338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SassoonPrimaryInfant" pitchFamily="2" charset="0"/>
                        </a:rPr>
                        <a:t>buzzer</a:t>
                      </a:r>
                      <a:endParaRPr lang="en-GB" sz="1400" b="1" dirty="0">
                        <a:latin typeface="SassoonPrimaryInfa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dirty="0" smtClean="0">
                          <a:latin typeface="SassoonPrimaryInfant" pitchFamily="2" charset="0"/>
                        </a:rPr>
                        <a:t>An electrical device that makes a buzzing sound.</a:t>
                      </a:r>
                      <a:endParaRPr lang="en-GB" sz="1300" b="0" dirty="0">
                        <a:latin typeface="SassoonPrimaryInfan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7229033"/>
                  </a:ext>
                </a:extLst>
              </a:tr>
              <a:tr h="472338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SassoonPrimaryInfant" pitchFamily="2" charset="0"/>
                        </a:rPr>
                        <a:t>motor</a:t>
                      </a:r>
                      <a:endParaRPr lang="en-GB" sz="1400" b="1" dirty="0">
                        <a:latin typeface="SassoonPrimaryInfa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dirty="0" smtClean="0">
                          <a:latin typeface="SassoonPrimaryInfant" pitchFamily="2" charset="0"/>
                        </a:rPr>
                        <a:t>A device that changes</a:t>
                      </a:r>
                      <a:r>
                        <a:rPr lang="en-US" sz="1300" b="0" baseline="0" dirty="0" smtClean="0">
                          <a:latin typeface="SassoonPrimaryInfant" pitchFamily="2" charset="0"/>
                        </a:rPr>
                        <a:t> electrical energy into movement.</a:t>
                      </a:r>
                      <a:endParaRPr lang="en-GB" sz="1300" b="0" dirty="0">
                        <a:latin typeface="SassoonPrimaryInfan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9376611"/>
                  </a:ext>
                </a:extLst>
              </a:tr>
              <a:tr h="66683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SassoonPrimaryInfant" pitchFamily="2" charset="0"/>
                        </a:rPr>
                        <a:t>wire</a:t>
                      </a:r>
                      <a:endParaRPr lang="en-GB" sz="1400" b="1" dirty="0">
                        <a:latin typeface="SassoonPrimaryInfa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dirty="0" smtClean="0">
                          <a:latin typeface="SassoonPrimaryInfant" pitchFamily="2" charset="0"/>
                        </a:rPr>
                        <a:t>A long thin piece of metal that carries an electrical current. They are</a:t>
                      </a:r>
                      <a:r>
                        <a:rPr lang="en-US" sz="1300" b="0" baseline="0" dirty="0" smtClean="0">
                          <a:latin typeface="SassoonPrimaryInfant" pitchFamily="2" charset="0"/>
                        </a:rPr>
                        <a:t> often covered in plastic for safety. </a:t>
                      </a:r>
                      <a:endParaRPr lang="en-GB" sz="1300" b="0" dirty="0">
                        <a:latin typeface="SassoonPrimaryInfan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57412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697104"/>
              </p:ext>
            </p:extLst>
          </p:nvPr>
        </p:nvGraphicFramePr>
        <p:xfrm>
          <a:off x="175789" y="5252906"/>
          <a:ext cx="4407622" cy="149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3811">
                  <a:extLst>
                    <a:ext uri="{9D8B030D-6E8A-4147-A177-3AD203B41FA5}">
                      <a16:colId xmlns:a16="http://schemas.microsoft.com/office/drawing/2014/main" xmlns="" val="851995336"/>
                    </a:ext>
                  </a:extLst>
                </a:gridCol>
                <a:gridCol w="2203811">
                  <a:extLst>
                    <a:ext uri="{9D8B030D-6E8A-4147-A177-3AD203B41FA5}">
                      <a16:colId xmlns:a16="http://schemas.microsoft.com/office/drawing/2014/main" xmlns="" val="882961069"/>
                    </a:ext>
                  </a:extLst>
                </a:gridCol>
              </a:tblGrid>
              <a:tr h="28892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SassoonPrimaryInfant" pitchFamily="2" charset="0"/>
                        </a:rPr>
                        <a:t>Electrical Conductors</a:t>
                      </a:r>
                      <a:endParaRPr lang="en-GB" sz="1600" b="1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SassoonPrimaryInfant" pitchFamily="2" charset="0"/>
                        </a:rPr>
                        <a:t>Electrical Insulators</a:t>
                      </a:r>
                      <a:endParaRPr lang="en-GB" sz="1600" b="1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5478125"/>
                  </a:ext>
                </a:extLst>
              </a:tr>
              <a:tr h="114813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Copper</a:t>
                      </a:r>
                    </a:p>
                    <a:p>
                      <a:r>
                        <a:rPr lang="en-US" sz="1400" dirty="0" smtClean="0"/>
                        <a:t>Iron</a:t>
                      </a:r>
                    </a:p>
                    <a:p>
                      <a:r>
                        <a:rPr lang="en-US" sz="1400" dirty="0" smtClean="0"/>
                        <a:t>Steel</a:t>
                      </a:r>
                    </a:p>
                    <a:p>
                      <a:r>
                        <a:rPr lang="en-US" sz="1400" dirty="0" smtClean="0"/>
                        <a:t>Silver</a:t>
                      </a:r>
                    </a:p>
                    <a:p>
                      <a:r>
                        <a:rPr lang="en-US" sz="1400" dirty="0" smtClean="0"/>
                        <a:t>Gold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Rubber</a:t>
                      </a:r>
                    </a:p>
                    <a:p>
                      <a:r>
                        <a:rPr lang="en-US" sz="1400" dirty="0" smtClean="0"/>
                        <a:t>Wood</a:t>
                      </a:r>
                    </a:p>
                    <a:p>
                      <a:r>
                        <a:rPr lang="en-US" sz="1400" dirty="0" smtClean="0"/>
                        <a:t>Plastic</a:t>
                      </a:r>
                    </a:p>
                    <a:p>
                      <a:r>
                        <a:rPr lang="en-US" sz="1400" dirty="0" smtClean="0"/>
                        <a:t>Paper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02917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7315" y="21020"/>
            <a:ext cx="11242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 smtClean="0">
                <a:solidFill>
                  <a:schemeClr val="accent1">
                    <a:lumMod val="50000"/>
                  </a:schemeClr>
                </a:solidFill>
                <a:latin typeface="Boring Boring" pitchFamily="2" charset="0"/>
              </a:rPr>
              <a:t>Science Knowledge Organiser – Electricity</a:t>
            </a:r>
            <a:endParaRPr lang="en-GB" sz="2400" u="sng" dirty="0">
              <a:solidFill>
                <a:schemeClr val="accent1">
                  <a:lumMod val="50000"/>
                </a:schemeClr>
              </a:solidFill>
              <a:latin typeface="Boring Boring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68790"/>
          <a:stretch/>
        </p:blipFill>
        <p:spPr>
          <a:xfrm>
            <a:off x="25930" y="21020"/>
            <a:ext cx="457199" cy="431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684682"/>
              </p:ext>
            </p:extLst>
          </p:nvPr>
        </p:nvGraphicFramePr>
        <p:xfrm>
          <a:off x="4721342" y="482685"/>
          <a:ext cx="7192932" cy="2746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8822">
                  <a:extLst>
                    <a:ext uri="{9D8B030D-6E8A-4147-A177-3AD203B41FA5}">
                      <a16:colId xmlns:a16="http://schemas.microsoft.com/office/drawing/2014/main" xmlns="" val="1924745084"/>
                    </a:ext>
                  </a:extLst>
                </a:gridCol>
                <a:gridCol w="1198822">
                  <a:extLst>
                    <a:ext uri="{9D8B030D-6E8A-4147-A177-3AD203B41FA5}">
                      <a16:colId xmlns:a16="http://schemas.microsoft.com/office/drawing/2014/main" xmlns="" val="3801563321"/>
                    </a:ext>
                  </a:extLst>
                </a:gridCol>
                <a:gridCol w="1198822">
                  <a:extLst>
                    <a:ext uri="{9D8B030D-6E8A-4147-A177-3AD203B41FA5}">
                      <a16:colId xmlns:a16="http://schemas.microsoft.com/office/drawing/2014/main" xmlns="" val="3935764431"/>
                    </a:ext>
                  </a:extLst>
                </a:gridCol>
                <a:gridCol w="1198822">
                  <a:extLst>
                    <a:ext uri="{9D8B030D-6E8A-4147-A177-3AD203B41FA5}">
                      <a16:colId xmlns:a16="http://schemas.microsoft.com/office/drawing/2014/main" xmlns="" val="740899258"/>
                    </a:ext>
                  </a:extLst>
                </a:gridCol>
                <a:gridCol w="1198822">
                  <a:extLst>
                    <a:ext uri="{9D8B030D-6E8A-4147-A177-3AD203B41FA5}">
                      <a16:colId xmlns:a16="http://schemas.microsoft.com/office/drawing/2014/main" xmlns="" val="34263163"/>
                    </a:ext>
                  </a:extLst>
                </a:gridCol>
                <a:gridCol w="1198822">
                  <a:extLst>
                    <a:ext uri="{9D8B030D-6E8A-4147-A177-3AD203B41FA5}">
                      <a16:colId xmlns:a16="http://schemas.microsoft.com/office/drawing/2014/main" xmlns="" val="638279051"/>
                    </a:ext>
                  </a:extLst>
                </a:gridCol>
              </a:tblGrid>
              <a:tr h="342204">
                <a:tc gridSpan="6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SassoonPrimaryInfant" pitchFamily="2" charset="0"/>
                        </a:rPr>
                        <a:t>Some components of an electrical circuit</a:t>
                      </a:r>
                      <a:endParaRPr lang="en-GB" sz="1600" b="1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SassoonPrimaryInfant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SassoonPrimaryInfant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SassoonPrimaryInfant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SassoonPrimaryInfant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SassoonPrimaryInfan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8342491"/>
                  </a:ext>
                </a:extLst>
              </a:tr>
              <a:tr h="30815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wire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cell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switch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buzzer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lamp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963471"/>
                  </a:ext>
                </a:extLst>
              </a:tr>
              <a:tr h="985627">
                <a:tc>
                  <a:txBody>
                    <a:bodyPr/>
                    <a:lstStyle/>
                    <a:p>
                      <a:r>
                        <a:rPr lang="en-US" dirty="0" smtClean="0"/>
                        <a:t>Circuit Symbol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7663099"/>
                  </a:ext>
                </a:extLst>
              </a:tr>
              <a:tr h="1052593">
                <a:tc>
                  <a:txBody>
                    <a:bodyPr/>
                    <a:lstStyle/>
                    <a:p>
                      <a:r>
                        <a:rPr lang="en-US" dirty="0" smtClean="0"/>
                        <a:t>Picture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9511525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508031"/>
              </p:ext>
            </p:extLst>
          </p:nvPr>
        </p:nvGraphicFramePr>
        <p:xfrm>
          <a:off x="4754994" y="4004028"/>
          <a:ext cx="4033708" cy="27423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3708">
                  <a:extLst>
                    <a:ext uri="{9D8B030D-6E8A-4147-A177-3AD203B41FA5}">
                      <a16:colId xmlns:a16="http://schemas.microsoft.com/office/drawing/2014/main" xmlns="" val="851995336"/>
                    </a:ext>
                  </a:extLst>
                </a:gridCol>
              </a:tblGrid>
              <a:tr h="32769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SassoonPrimaryInfant" pitchFamily="2" charset="0"/>
                        </a:rPr>
                        <a:t>Common</a:t>
                      </a:r>
                      <a:r>
                        <a:rPr lang="en-US" sz="1600" b="1" baseline="0" dirty="0" smtClean="0">
                          <a:latin typeface="SassoonPrimaryInfant" pitchFamily="2" charset="0"/>
                        </a:rPr>
                        <a:t> electrical hazards</a:t>
                      </a:r>
                      <a:endParaRPr lang="en-GB" sz="1600" b="1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5478125"/>
                  </a:ext>
                </a:extLst>
              </a:tr>
              <a:tr h="240711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Overloading</a:t>
                      </a:r>
                      <a:r>
                        <a:rPr lang="en-US" baseline="0" dirty="0" smtClean="0"/>
                        <a:t> a plug extension socket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Exposed wires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Damaged wall sockets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Loose wires that people might trip over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Placing metal into electrical appliances or sockets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Electrical appliances near water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0291702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5741255" y="3349809"/>
            <a:ext cx="23346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CAUTION</a:t>
            </a:r>
            <a:endParaRPr lang="en-GB" sz="1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AutoShape 2" descr="Image result for caution sign"/>
          <p:cNvSpPr>
            <a:spLocks noChangeAspect="1" noChangeArrowheads="1"/>
          </p:cNvSpPr>
          <p:nvPr/>
        </p:nvSpPr>
        <p:spPr bwMode="auto">
          <a:xfrm>
            <a:off x="63500" y="-136525"/>
            <a:ext cx="20955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883" y="3367756"/>
            <a:ext cx="522750" cy="4973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989" y="3365760"/>
            <a:ext cx="522750" cy="4973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1575" y="1371606"/>
            <a:ext cx="1073272" cy="6534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b="15244"/>
          <a:stretch/>
        </p:blipFill>
        <p:spPr>
          <a:xfrm>
            <a:off x="5993245" y="1393205"/>
            <a:ext cx="974329" cy="4020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8848" y="1231740"/>
            <a:ext cx="933450" cy="5635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6903" y="1687134"/>
            <a:ext cx="1057275" cy="45811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7891" y="1449995"/>
            <a:ext cx="1156406" cy="4921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0889" y="1449995"/>
            <a:ext cx="773553" cy="55797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93245" y="2231875"/>
            <a:ext cx="1020550" cy="93916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12350" y="2202594"/>
            <a:ext cx="1013278" cy="101327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0539" y="2208568"/>
            <a:ext cx="1043639" cy="100132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16260" y="2284929"/>
            <a:ext cx="1002810" cy="83305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47279" y="2284929"/>
            <a:ext cx="1141014" cy="869344"/>
          </a:xfrm>
          <a:prstGeom prst="rect">
            <a:avLst/>
          </a:prstGeom>
        </p:spPr>
      </p:pic>
      <p:sp>
        <p:nvSpPr>
          <p:cNvPr id="30" name="AutoShape 4" descr="Image result for basic circuit pictures"/>
          <p:cNvSpPr>
            <a:spLocks noChangeAspect="1" noChangeArrowheads="1"/>
          </p:cNvSpPr>
          <p:nvPr/>
        </p:nvSpPr>
        <p:spPr bwMode="auto">
          <a:xfrm>
            <a:off x="63500" y="-136525"/>
            <a:ext cx="20764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16588" y="4888525"/>
            <a:ext cx="2344653" cy="172401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69121" y="3410878"/>
            <a:ext cx="1381677" cy="129563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9876276" y="5565864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Boring Boring" pitchFamily="2" charset="0"/>
              </a:rPr>
              <a:t>A simple circuit</a:t>
            </a:r>
            <a:endParaRPr lang="en-GB" dirty="0">
              <a:latin typeface="Boring Boring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737891" y="3411112"/>
            <a:ext cx="1060017" cy="129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84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379349"/>
              </p:ext>
            </p:extLst>
          </p:nvPr>
        </p:nvGraphicFramePr>
        <p:xfrm>
          <a:off x="8797148" y="2609816"/>
          <a:ext cx="3299758" cy="41151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7378">
                  <a:extLst>
                    <a:ext uri="{9D8B030D-6E8A-4147-A177-3AD203B41FA5}">
                      <a16:colId xmlns:a16="http://schemas.microsoft.com/office/drawing/2014/main" xmlns="" val="1514309366"/>
                    </a:ext>
                  </a:extLst>
                </a:gridCol>
                <a:gridCol w="2012380">
                  <a:extLst>
                    <a:ext uri="{9D8B030D-6E8A-4147-A177-3AD203B41FA5}">
                      <a16:colId xmlns:a16="http://schemas.microsoft.com/office/drawing/2014/main" xmlns="" val="2374645186"/>
                    </a:ext>
                  </a:extLst>
                </a:gridCol>
              </a:tblGrid>
              <a:tr h="367365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SassoonPrimaryInfant" pitchFamily="2" charset="0"/>
                        </a:rPr>
                        <a:t>Key</a:t>
                      </a:r>
                      <a:r>
                        <a:rPr lang="en-GB" sz="1600" b="1" baseline="0" dirty="0" smtClean="0">
                          <a:latin typeface="SassoonPrimaryInfant" pitchFamily="2" charset="0"/>
                        </a:rPr>
                        <a:t> vocabulary </a:t>
                      </a:r>
                      <a:endParaRPr lang="en-GB" sz="1600" b="1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3781346"/>
                  </a:ext>
                </a:extLst>
              </a:tr>
              <a:tr h="140266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SassoonPrimaryInfant" pitchFamily="2" charset="0"/>
                        </a:rPr>
                        <a:t>heptarchy</a:t>
                      </a:r>
                      <a:endParaRPr lang="en-GB" sz="1400" b="1" dirty="0">
                        <a:latin typeface="SassoonPrimaryInfa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dirty="0" smtClean="0">
                          <a:latin typeface="SassoonPrimaryInfant" pitchFamily="2" charset="0"/>
                        </a:rPr>
                        <a:t>A</a:t>
                      </a:r>
                      <a:r>
                        <a:rPr lang="en-US" sz="1300" b="0" baseline="0" dirty="0" smtClean="0">
                          <a:latin typeface="SassoonPrimaryInfant" pitchFamily="2" charset="0"/>
                        </a:rPr>
                        <a:t> </a:t>
                      </a:r>
                      <a:r>
                        <a:rPr lang="en-US" sz="1300" b="0" dirty="0" smtClean="0">
                          <a:latin typeface="SassoonPrimaryInfant" pitchFamily="2" charset="0"/>
                        </a:rPr>
                        <a:t>collective name applied to seven Anglo-Saxon kingdoms. These were: Northumbria, Mercia, East Anglia, Essex, Kent, Sussex and Wessex.</a:t>
                      </a:r>
                      <a:endParaRPr lang="en-GB" sz="1300" b="0" dirty="0">
                        <a:latin typeface="SassoonPrimaryInfan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0594883"/>
                  </a:ext>
                </a:extLst>
              </a:tr>
              <a:tr h="333968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SassoonPrimaryInfant" pitchFamily="2" charset="0"/>
                        </a:rPr>
                        <a:t>ecclesiastical </a:t>
                      </a:r>
                      <a:endParaRPr lang="en-GB" sz="1400" b="1" dirty="0">
                        <a:latin typeface="SassoonPrimaryInfa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assoonPrimaryInfant" pitchFamily="2" charset="0"/>
                          <a:ea typeface="+mn-ea"/>
                          <a:cs typeface="+mn-cs"/>
                        </a:rPr>
                        <a:t>Belonging to or connected with the Christian Church.</a:t>
                      </a:r>
                      <a:endParaRPr lang="en-GB" sz="1300" b="0" dirty="0">
                        <a:latin typeface="SassoonPrimaryInfan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87887"/>
                  </a:ext>
                </a:extLst>
              </a:tr>
              <a:tr h="517539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SassoonPrimaryInfant" pitchFamily="2" charset="0"/>
                        </a:rPr>
                        <a:t>invasion</a:t>
                      </a:r>
                      <a:endParaRPr lang="en-GB" sz="1400" b="1" dirty="0">
                        <a:latin typeface="SassoonPrimaryInfa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dirty="0" smtClean="0">
                          <a:latin typeface="SassoonPrimaryInfant" pitchFamily="2" charset="0"/>
                        </a:rPr>
                        <a:t>An attack on a country by an army.</a:t>
                      </a:r>
                      <a:endParaRPr lang="en-GB" sz="1300" b="0" dirty="0">
                        <a:latin typeface="SassoonPrimaryInfan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3644255"/>
                  </a:ext>
                </a:extLst>
              </a:tr>
              <a:tr h="30163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SassoonPrimaryInfant" pitchFamily="2" charset="0"/>
                        </a:rPr>
                        <a:t>runes</a:t>
                      </a:r>
                      <a:endParaRPr lang="en-GB" sz="1400" b="1" dirty="0">
                        <a:latin typeface="SassoonPrimaryInfa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dirty="0" smtClean="0">
                          <a:latin typeface="SassoonPrimaryInfant" pitchFamily="2" charset="0"/>
                        </a:rPr>
                        <a:t>A</a:t>
                      </a:r>
                      <a:r>
                        <a:rPr lang="en-US" sz="1300" b="0" baseline="0" dirty="0" smtClean="0">
                          <a:latin typeface="SassoonPrimaryInfant" pitchFamily="2" charset="0"/>
                        </a:rPr>
                        <a:t>n</a:t>
                      </a:r>
                      <a:r>
                        <a:rPr lang="en-US" sz="1300" b="0" dirty="0" smtClean="0">
                          <a:latin typeface="SassoonPrimaryInfant" pitchFamily="2" charset="0"/>
                        </a:rPr>
                        <a:t> ancient alphabet.</a:t>
                      </a:r>
                      <a:endParaRPr lang="en-GB" sz="1300" b="0" dirty="0">
                        <a:latin typeface="SassoonPrimaryInfan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0180937"/>
                  </a:ext>
                </a:extLst>
              </a:tr>
              <a:tr h="517539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SassoonPrimaryInfant" pitchFamily="2" charset="0"/>
                        </a:rPr>
                        <a:t>lyre</a:t>
                      </a:r>
                      <a:endParaRPr lang="en-GB" sz="1400" b="1" dirty="0">
                        <a:latin typeface="SassoonPrimaryInfa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dirty="0" smtClean="0">
                          <a:latin typeface="SassoonPrimaryInfant" pitchFamily="2" charset="0"/>
                        </a:rPr>
                        <a:t>A small stringed instrument.</a:t>
                      </a:r>
                      <a:endParaRPr lang="en-GB" sz="1300" b="0" dirty="0">
                        <a:latin typeface="SassoonPrimaryInfan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9614517"/>
                  </a:ext>
                </a:extLst>
              </a:tr>
              <a:tr h="517539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SassoonPrimaryInfant" pitchFamily="2" charset="0"/>
                        </a:rPr>
                        <a:t>artefact</a:t>
                      </a:r>
                      <a:endParaRPr lang="en-GB" sz="1400" b="1" dirty="0">
                        <a:latin typeface="SassoonPrimaryInfa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dirty="0" smtClean="0">
                          <a:latin typeface="SassoonPrimaryInfant" pitchFamily="2" charset="0"/>
                        </a:rPr>
                        <a:t>An object made by human beings.</a:t>
                      </a:r>
                      <a:endParaRPr lang="en-GB" sz="1300" b="0" dirty="0">
                        <a:latin typeface="SassoonPrimaryInfan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71639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239621"/>
              </p:ext>
            </p:extLst>
          </p:nvPr>
        </p:nvGraphicFramePr>
        <p:xfrm>
          <a:off x="63496" y="2609816"/>
          <a:ext cx="3716024" cy="4174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5362">
                  <a:extLst>
                    <a:ext uri="{9D8B030D-6E8A-4147-A177-3AD203B41FA5}">
                      <a16:colId xmlns:a16="http://schemas.microsoft.com/office/drawing/2014/main" xmlns="" val="851995336"/>
                    </a:ext>
                  </a:extLst>
                </a:gridCol>
                <a:gridCol w="2730662">
                  <a:extLst>
                    <a:ext uri="{9D8B030D-6E8A-4147-A177-3AD203B41FA5}">
                      <a16:colId xmlns:a16="http://schemas.microsoft.com/office/drawing/2014/main" xmlns="" val="882961069"/>
                    </a:ext>
                  </a:extLst>
                </a:gridCol>
              </a:tblGrid>
              <a:tr h="34994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SassoonPrimaryInfant" pitchFamily="2" charset="0"/>
                        </a:rPr>
                        <a:t>Key People</a:t>
                      </a:r>
                      <a:endParaRPr lang="en-GB" sz="1600" b="1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5478125"/>
                  </a:ext>
                </a:extLst>
              </a:tr>
              <a:tr h="76484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 St Augustine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Christian missionary considered responsible for lots of people converting to Christianity in Britain </a:t>
                      </a:r>
                      <a:endParaRPr lang="en-GB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0291702"/>
                  </a:ext>
                </a:extLst>
              </a:tr>
              <a:tr h="76484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King Aethelbert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King of Kent who created the first Germanic law code in the early 7th century</a:t>
                      </a:r>
                      <a:endParaRPr lang="en-GB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9064961"/>
                  </a:ext>
                </a:extLst>
              </a:tr>
              <a:tr h="76484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King Offa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King of Mercia, and most of England in the mid 8th century </a:t>
                      </a:r>
                      <a:endParaRPr lang="en-GB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3724987"/>
                  </a:ext>
                </a:extLst>
              </a:tr>
              <a:tr h="76484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King Arthur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Probably mythical King of Wessex, famous for stopping Saxon expansion. </a:t>
                      </a:r>
                      <a:endParaRPr lang="en-GB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8674119"/>
                  </a:ext>
                </a:extLst>
              </a:tr>
              <a:tr h="76484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Bede 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Monk in Northumbrian monastery who wrote a history of the English church and people</a:t>
                      </a:r>
                      <a:endParaRPr lang="en-GB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978932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7315" y="21020"/>
            <a:ext cx="11242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 smtClean="0">
                <a:solidFill>
                  <a:schemeClr val="accent1">
                    <a:lumMod val="50000"/>
                  </a:schemeClr>
                </a:solidFill>
                <a:latin typeface="Boring Boring" pitchFamily="2" charset="0"/>
              </a:rPr>
              <a:t>History Knowledge Organiser </a:t>
            </a:r>
            <a:r>
              <a:rPr lang="en-GB" sz="2400" u="sng" dirty="0">
                <a:solidFill>
                  <a:schemeClr val="accent1">
                    <a:lumMod val="50000"/>
                  </a:schemeClr>
                </a:solidFill>
                <a:latin typeface="Boring Boring" pitchFamily="2" charset="0"/>
              </a:rPr>
              <a:t>– Anglo Saxons and Scots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68790"/>
          <a:stretch/>
        </p:blipFill>
        <p:spPr>
          <a:xfrm>
            <a:off x="25930" y="21020"/>
            <a:ext cx="457199" cy="431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430790"/>
              </p:ext>
            </p:extLst>
          </p:nvPr>
        </p:nvGraphicFramePr>
        <p:xfrm>
          <a:off x="63496" y="525121"/>
          <a:ext cx="12033410" cy="1792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3341">
                  <a:extLst>
                    <a:ext uri="{9D8B030D-6E8A-4147-A177-3AD203B41FA5}">
                      <a16:colId xmlns:a16="http://schemas.microsoft.com/office/drawing/2014/main" xmlns="" val="1924745084"/>
                    </a:ext>
                  </a:extLst>
                </a:gridCol>
                <a:gridCol w="1203341">
                  <a:extLst>
                    <a:ext uri="{9D8B030D-6E8A-4147-A177-3AD203B41FA5}">
                      <a16:colId xmlns:a16="http://schemas.microsoft.com/office/drawing/2014/main" xmlns="" val="3801563321"/>
                    </a:ext>
                  </a:extLst>
                </a:gridCol>
                <a:gridCol w="1203341">
                  <a:extLst>
                    <a:ext uri="{9D8B030D-6E8A-4147-A177-3AD203B41FA5}">
                      <a16:colId xmlns:a16="http://schemas.microsoft.com/office/drawing/2014/main" xmlns="" val="3935764431"/>
                    </a:ext>
                  </a:extLst>
                </a:gridCol>
                <a:gridCol w="1203341">
                  <a:extLst>
                    <a:ext uri="{9D8B030D-6E8A-4147-A177-3AD203B41FA5}">
                      <a16:colId xmlns:a16="http://schemas.microsoft.com/office/drawing/2014/main" xmlns="" val="740899258"/>
                    </a:ext>
                  </a:extLst>
                </a:gridCol>
                <a:gridCol w="1203341">
                  <a:extLst>
                    <a:ext uri="{9D8B030D-6E8A-4147-A177-3AD203B41FA5}">
                      <a16:colId xmlns:a16="http://schemas.microsoft.com/office/drawing/2014/main" xmlns="" val="34263163"/>
                    </a:ext>
                  </a:extLst>
                </a:gridCol>
                <a:gridCol w="1203341">
                  <a:extLst>
                    <a:ext uri="{9D8B030D-6E8A-4147-A177-3AD203B41FA5}">
                      <a16:colId xmlns:a16="http://schemas.microsoft.com/office/drawing/2014/main" xmlns="" val="638279051"/>
                    </a:ext>
                  </a:extLst>
                </a:gridCol>
                <a:gridCol w="1203341">
                  <a:extLst>
                    <a:ext uri="{9D8B030D-6E8A-4147-A177-3AD203B41FA5}">
                      <a16:colId xmlns:a16="http://schemas.microsoft.com/office/drawing/2014/main" xmlns="" val="185973016"/>
                    </a:ext>
                  </a:extLst>
                </a:gridCol>
                <a:gridCol w="1203341">
                  <a:extLst>
                    <a:ext uri="{9D8B030D-6E8A-4147-A177-3AD203B41FA5}">
                      <a16:colId xmlns:a16="http://schemas.microsoft.com/office/drawing/2014/main" xmlns="" val="3410700722"/>
                    </a:ext>
                  </a:extLst>
                </a:gridCol>
                <a:gridCol w="1203341">
                  <a:extLst>
                    <a:ext uri="{9D8B030D-6E8A-4147-A177-3AD203B41FA5}">
                      <a16:colId xmlns:a16="http://schemas.microsoft.com/office/drawing/2014/main" xmlns="" val="2918880703"/>
                    </a:ext>
                  </a:extLst>
                </a:gridCol>
                <a:gridCol w="1203341">
                  <a:extLst>
                    <a:ext uri="{9D8B030D-6E8A-4147-A177-3AD203B41FA5}">
                      <a16:colId xmlns:a16="http://schemas.microsoft.com/office/drawing/2014/main" xmlns="" val="3876747435"/>
                    </a:ext>
                  </a:extLst>
                </a:gridCol>
              </a:tblGrid>
              <a:tr h="28159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SassoonPrimaryInfant" pitchFamily="2" charset="0"/>
                        </a:rPr>
                        <a:t>Timeline</a:t>
                      </a:r>
                      <a:endParaRPr lang="en-GB" sz="1600" b="1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SassoonPrimaryInfant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SassoonPrimaryInfant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SassoonPrimaryInfant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SassoonPrimaryInfant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SassoonPrimaryInfant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8342491"/>
                  </a:ext>
                </a:extLst>
              </a:tr>
              <a:tr h="255996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SassoonPrimaryInfant" pitchFamily="2" charset="0"/>
                        </a:rPr>
                        <a:t> 410 CE</a:t>
                      </a:r>
                      <a:endParaRPr lang="en-GB" sz="1400" b="1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SassoonPrimaryInfant" pitchFamily="2" charset="0"/>
                        </a:rPr>
                        <a:t>449-450 CE</a:t>
                      </a:r>
                      <a:endParaRPr lang="en-GB" sz="1400" b="1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SassoonPrimaryInfant" pitchFamily="2" charset="0"/>
                        </a:rPr>
                        <a:t>516 CE</a:t>
                      </a:r>
                      <a:endParaRPr lang="en-GB" sz="1400" b="1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SassoonPrimaryInfant" pitchFamily="2" charset="0"/>
                        </a:rPr>
                        <a:t>570 CE</a:t>
                      </a:r>
                      <a:endParaRPr lang="en-GB" sz="1400" b="1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SassoonPrimaryInfant" pitchFamily="2" charset="0"/>
                        </a:rPr>
                        <a:t>597 CE</a:t>
                      </a:r>
                      <a:endParaRPr lang="en-GB" sz="1400" b="1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SassoonPrimaryInfant" pitchFamily="2" charset="0"/>
                        </a:rPr>
                        <a:t>600 CE</a:t>
                      </a:r>
                      <a:endParaRPr lang="en-GB" sz="1400" b="1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SassoonPrimaryInfant" pitchFamily="2" charset="0"/>
                        </a:rPr>
                        <a:t>613 CE</a:t>
                      </a:r>
                      <a:endParaRPr lang="en-GB" sz="1400" b="1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SassoonPrimaryInfant" pitchFamily="2" charset="0"/>
                        </a:rPr>
                        <a:t>731</a:t>
                      </a:r>
                      <a:r>
                        <a:rPr lang="en-US" sz="1400" b="1" baseline="0" dirty="0" smtClean="0">
                          <a:latin typeface="SassoonPrimaryInfant" pitchFamily="2" charset="0"/>
                        </a:rPr>
                        <a:t> CE</a:t>
                      </a:r>
                      <a:endParaRPr lang="en-GB" sz="1400" b="1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SassoonPrimaryInfant" pitchFamily="2" charset="0"/>
                        </a:rPr>
                        <a:t>757 CE</a:t>
                      </a:r>
                      <a:endParaRPr lang="en-GB" sz="1400" b="1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SassoonPrimaryInfant" pitchFamily="2" charset="0"/>
                        </a:rPr>
                        <a:t>789 CE</a:t>
                      </a:r>
                      <a:endParaRPr lang="en-GB" sz="1400" b="1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963471"/>
                  </a:ext>
                </a:extLst>
              </a:tr>
              <a:tr h="1151984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SassoonPrimaryInfant" pitchFamily="2" charset="0"/>
                        </a:rPr>
                        <a:t>Last Romans leave Britain and the Picts begin to attack the Britons</a:t>
                      </a:r>
                      <a:endParaRPr lang="en-GB" sz="1400" b="0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SassoonPrimaryInfant" pitchFamily="2" charset="0"/>
                        </a:rPr>
                        <a:t>Angles, Saxons and Jutes begin to settle Britain </a:t>
                      </a:r>
                      <a:endParaRPr lang="en-GB" sz="1400" b="0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SassoonPrimaryInfant" pitchFamily="2" charset="0"/>
                        </a:rPr>
                        <a:t>Battle of Mount Badon – Between the Britons and the Anglo-Saxons</a:t>
                      </a:r>
                      <a:endParaRPr lang="en-GB" sz="1400" b="0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SassoonPrimaryInfant" pitchFamily="2" charset="0"/>
                        </a:rPr>
                        <a:t>Heptarchy emerges in England </a:t>
                      </a:r>
                      <a:endParaRPr lang="en-GB" sz="1400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assoonPrimaryInfant" pitchFamily="2" charset="0"/>
                        </a:rPr>
                        <a:t>St Augustine brings Christianity to England from Rome </a:t>
                      </a:r>
                      <a:endParaRPr lang="en-GB" sz="1400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assoonPrimaryInfant" pitchFamily="2" charset="0"/>
                        </a:rPr>
                        <a:t>First Law Code written in English in Aethelbert’s kingdom in Kent</a:t>
                      </a:r>
                      <a:endParaRPr lang="en-GB" sz="1400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assoonPrimaryInfant" pitchFamily="2" charset="0"/>
                        </a:rPr>
                        <a:t>Northumbrian kings rule over most of England</a:t>
                      </a:r>
                      <a:endParaRPr lang="en-GB" sz="1400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assoonPrimaryInfant" pitchFamily="2" charset="0"/>
                        </a:rPr>
                        <a:t>Bede completes Ecclesiastical History of the English People</a:t>
                      </a:r>
                      <a:endParaRPr lang="en-GB" sz="1400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assoonPrimaryInfant" pitchFamily="2" charset="0"/>
                        </a:rPr>
                        <a:t>Offa becomes King of Mercia and arguably first king of all England </a:t>
                      </a:r>
                      <a:endParaRPr lang="en-GB" sz="1400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assoonPrimaryInfant" pitchFamily="2" charset="0"/>
                        </a:rPr>
                        <a:t>First recorded Viking attack (in Dorset)</a:t>
                      </a:r>
                      <a:endParaRPr lang="en-GB" sz="1400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7663099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16751"/>
              </p:ext>
            </p:extLst>
          </p:nvPr>
        </p:nvGraphicFramePr>
        <p:xfrm>
          <a:off x="3881044" y="2609820"/>
          <a:ext cx="2199156" cy="41741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6129">
                  <a:extLst>
                    <a:ext uri="{9D8B030D-6E8A-4147-A177-3AD203B41FA5}">
                      <a16:colId xmlns:a16="http://schemas.microsoft.com/office/drawing/2014/main" xmlns="" val="851995336"/>
                    </a:ext>
                  </a:extLst>
                </a:gridCol>
                <a:gridCol w="1283027">
                  <a:extLst>
                    <a:ext uri="{9D8B030D-6E8A-4147-A177-3AD203B41FA5}">
                      <a16:colId xmlns:a16="http://schemas.microsoft.com/office/drawing/2014/main" xmlns="" val="4056890514"/>
                    </a:ext>
                  </a:extLst>
                </a:gridCol>
              </a:tblGrid>
              <a:tr h="34133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SassoonPrimaryInfant" pitchFamily="2" charset="0"/>
                        </a:rPr>
                        <a:t>Anglo-Saxon Gods</a:t>
                      </a:r>
                      <a:endParaRPr lang="en-GB" sz="1600" b="1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5478125"/>
                  </a:ext>
                </a:extLst>
              </a:tr>
              <a:tr h="37236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1" baseline="0" dirty="0" smtClean="0">
                          <a:latin typeface="SassoonPrimaryInfant" pitchFamily="2" charset="0"/>
                        </a:rPr>
                        <a:t>Balder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300" baseline="0" dirty="0" smtClean="0">
                          <a:latin typeface="SassoonPrimaryInfant" pitchFamily="2" charset="0"/>
                        </a:rPr>
                        <a:t>Immortality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0291702"/>
                  </a:ext>
                </a:extLst>
              </a:tr>
              <a:tr h="37236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1" baseline="0" dirty="0" smtClean="0">
                          <a:latin typeface="SassoonPrimaryInfant" pitchFamily="2" charset="0"/>
                        </a:rPr>
                        <a:t>Eostre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300" baseline="0" dirty="0" smtClean="0">
                          <a:latin typeface="SassoonPrimaryInfant" pitchFamily="2" charset="0"/>
                        </a:rPr>
                        <a:t>Birth and spring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8773381"/>
                  </a:ext>
                </a:extLst>
              </a:tr>
              <a:tr h="37236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1" baseline="0" dirty="0" smtClean="0">
                          <a:latin typeface="SassoonPrimaryInfant" pitchFamily="2" charset="0"/>
                        </a:rPr>
                        <a:t>Frigg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300" baseline="0" dirty="0" smtClean="0">
                          <a:latin typeface="SassoonPrimaryInfant" pitchFamily="2" charset="0"/>
                        </a:rPr>
                        <a:t>Love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1830394"/>
                  </a:ext>
                </a:extLst>
              </a:tr>
              <a:tr h="37236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1" baseline="0" dirty="0" smtClean="0">
                          <a:latin typeface="SassoonPrimaryInfant" pitchFamily="2" charset="0"/>
                        </a:rPr>
                        <a:t>Hel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300" baseline="0" dirty="0" smtClean="0">
                          <a:latin typeface="SassoonPrimaryInfant" pitchFamily="2" charset="0"/>
                        </a:rPr>
                        <a:t>Death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8297923"/>
                  </a:ext>
                </a:extLst>
              </a:tr>
              <a:tr h="37236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1" baseline="0" dirty="0" err="1" smtClean="0">
                          <a:latin typeface="SassoonPrimaryInfant" pitchFamily="2" charset="0"/>
                        </a:rPr>
                        <a:t>Lold</a:t>
                      </a:r>
                      <a:endParaRPr lang="en-US" sz="1400" b="1" baseline="0" dirty="0" smtClean="0">
                        <a:latin typeface="SassoonPrimaryInfa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300" baseline="0" dirty="0" smtClean="0">
                          <a:latin typeface="SassoonPrimaryInfant" pitchFamily="2" charset="0"/>
                        </a:rPr>
                        <a:t>Cunning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5425008"/>
                  </a:ext>
                </a:extLst>
              </a:tr>
              <a:tr h="37236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1" baseline="0" dirty="0" smtClean="0">
                          <a:latin typeface="SassoonPrimaryInfant" pitchFamily="2" charset="0"/>
                        </a:rPr>
                        <a:t>Saxnot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300" baseline="0" dirty="0" smtClean="0">
                          <a:latin typeface="SassoonPrimaryInfant" pitchFamily="2" charset="0"/>
                        </a:rPr>
                        <a:t>Family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6054858"/>
                  </a:ext>
                </a:extLst>
              </a:tr>
              <a:tr h="37236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1" baseline="0" dirty="0" smtClean="0">
                          <a:latin typeface="SassoonPrimaryInfant" pitchFamily="2" charset="0"/>
                        </a:rPr>
                        <a:t>Thunor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300" baseline="0" dirty="0" smtClean="0">
                          <a:latin typeface="SassoonPrimaryInfant" pitchFamily="2" charset="0"/>
                        </a:rPr>
                        <a:t>Thunder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483307"/>
                  </a:ext>
                </a:extLst>
              </a:tr>
              <a:tr h="40874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1" baseline="0" dirty="0" smtClean="0">
                          <a:latin typeface="SassoonPrimaryInfant" pitchFamily="2" charset="0"/>
                        </a:rPr>
                        <a:t>Tiw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300" baseline="0" dirty="0" smtClean="0">
                          <a:latin typeface="SassoonPrimaryInfant" pitchFamily="2" charset="0"/>
                        </a:rPr>
                        <a:t>War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7081445"/>
                  </a:ext>
                </a:extLst>
              </a:tr>
              <a:tr h="40874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1" baseline="0" dirty="0" smtClean="0">
                          <a:latin typeface="SassoonPrimaryInfant" pitchFamily="2" charset="0"/>
                        </a:rPr>
                        <a:t>Wade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300" baseline="0" dirty="0" smtClean="0">
                          <a:latin typeface="SassoonPrimaryInfant" pitchFamily="2" charset="0"/>
                        </a:rPr>
                        <a:t>Sea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293666"/>
                  </a:ext>
                </a:extLst>
              </a:tr>
              <a:tr h="40874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1" baseline="0" dirty="0" err="1" smtClean="0">
                          <a:latin typeface="SassoonPrimaryInfant" pitchFamily="2" charset="0"/>
                        </a:rPr>
                        <a:t>Woden</a:t>
                      </a:r>
                      <a:endParaRPr lang="en-US" sz="1400" b="1" baseline="0" dirty="0" smtClean="0">
                        <a:latin typeface="SassoonPrimaryInfa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300" baseline="0" dirty="0" smtClean="0">
                          <a:latin typeface="SassoonPrimaryInfant" pitchFamily="2" charset="0"/>
                        </a:rPr>
                        <a:t>Chief God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8624913"/>
                  </a:ext>
                </a:extLst>
              </a:tr>
            </a:tbl>
          </a:graphicData>
        </a:graphic>
      </p:graphicFrame>
      <p:sp>
        <p:nvSpPr>
          <p:cNvPr id="5" name="AutoShape 2" descr="Image result for caution sign"/>
          <p:cNvSpPr>
            <a:spLocks noChangeAspect="1" noChangeArrowheads="1"/>
          </p:cNvSpPr>
          <p:nvPr/>
        </p:nvSpPr>
        <p:spPr bwMode="auto">
          <a:xfrm>
            <a:off x="63500" y="-136525"/>
            <a:ext cx="20955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AutoShape 4" descr="Image result for basic circuit pictures"/>
          <p:cNvSpPr>
            <a:spLocks noChangeAspect="1" noChangeArrowheads="1"/>
          </p:cNvSpPr>
          <p:nvPr/>
        </p:nvSpPr>
        <p:spPr bwMode="auto">
          <a:xfrm>
            <a:off x="63500" y="-136525"/>
            <a:ext cx="20764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963" y="2579237"/>
            <a:ext cx="2657475" cy="427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87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1886" y="38404"/>
            <a:ext cx="11565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 smtClean="0">
                <a:solidFill>
                  <a:schemeClr val="accent1">
                    <a:lumMod val="50000"/>
                  </a:schemeClr>
                </a:solidFill>
                <a:latin typeface="Boring Boring" pitchFamily="2" charset="0"/>
              </a:rPr>
              <a:t>D&amp;T Knowledge Organiser – Battery Operated Lights</a:t>
            </a:r>
            <a:endParaRPr lang="en-GB" sz="2400" u="sng" dirty="0">
              <a:solidFill>
                <a:schemeClr val="accent1">
                  <a:lumMod val="50000"/>
                </a:schemeClr>
              </a:solidFill>
              <a:latin typeface="Boring Boring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68790"/>
          <a:stretch/>
        </p:blipFill>
        <p:spPr>
          <a:xfrm>
            <a:off x="-25421" y="8428"/>
            <a:ext cx="478267" cy="450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403144"/>
              </p:ext>
            </p:extLst>
          </p:nvPr>
        </p:nvGraphicFramePr>
        <p:xfrm>
          <a:off x="6487886" y="2807487"/>
          <a:ext cx="5539352" cy="38548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1140">
                  <a:extLst>
                    <a:ext uri="{9D8B030D-6E8A-4147-A177-3AD203B41FA5}">
                      <a16:colId xmlns:a16="http://schemas.microsoft.com/office/drawing/2014/main" xmlns="" val="1514309366"/>
                    </a:ext>
                  </a:extLst>
                </a:gridCol>
                <a:gridCol w="3378212">
                  <a:extLst>
                    <a:ext uri="{9D8B030D-6E8A-4147-A177-3AD203B41FA5}">
                      <a16:colId xmlns:a16="http://schemas.microsoft.com/office/drawing/2014/main" xmlns="" val="2374645186"/>
                    </a:ext>
                  </a:extLst>
                </a:gridCol>
              </a:tblGrid>
              <a:tr h="444867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SassoonPrimaryInfant" pitchFamily="2" charset="0"/>
                        </a:rPr>
                        <a:t>Key</a:t>
                      </a:r>
                      <a:r>
                        <a:rPr lang="en-GB" sz="1600" b="1" baseline="0" dirty="0" smtClean="0">
                          <a:latin typeface="SassoonPrimaryInfant" pitchFamily="2" charset="0"/>
                        </a:rPr>
                        <a:t> vocabulary </a:t>
                      </a:r>
                      <a:endParaRPr lang="en-GB" sz="1600" b="1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3781346"/>
                  </a:ext>
                </a:extLst>
              </a:tr>
              <a:tr h="83196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SassoonPrimaryInfant" pitchFamily="2" charset="0"/>
                        </a:rPr>
                        <a:t>series circuit</a:t>
                      </a:r>
                      <a:endParaRPr lang="en-GB" sz="1400" b="1" dirty="0">
                        <a:latin typeface="SassoonPrimaryInfa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4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In the series circuit the components are joined together in one bigger circuit (one continuous loop). </a:t>
                      </a:r>
                    </a:p>
                    <a:p>
                      <a:endParaRPr lang="en-GB" sz="1400" b="0" dirty="0">
                        <a:latin typeface="SassoonPrimaryInfan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0594883"/>
                  </a:ext>
                </a:extLst>
              </a:tr>
              <a:tr h="64708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SassoonPrimaryInfant" pitchFamily="2" charset="0"/>
                        </a:rPr>
                        <a:t>parallel circuit </a:t>
                      </a:r>
                      <a:endParaRPr lang="en-GB" sz="1400" b="1" dirty="0">
                        <a:latin typeface="SassoonPrimaryInfa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en-US" sz="14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Two smaller circuits with each bulb having it’s own circuit parallel to one another. </a:t>
                      </a:r>
                      <a:endParaRPr lang="en-GB" sz="1400" b="0" dirty="0">
                        <a:latin typeface="SassoonPrimaryInfan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87887"/>
                  </a:ext>
                </a:extLst>
              </a:tr>
              <a:tr h="65008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SassoonPrimaryInfant" pitchFamily="2" charset="0"/>
                        </a:rPr>
                        <a:t>battery</a:t>
                      </a:r>
                      <a:endParaRPr lang="en-GB" sz="1400" b="1" dirty="0">
                        <a:latin typeface="SassoonPrimaryInfa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SassoonPrimaryInfant" pitchFamily="2" charset="0"/>
                        </a:rPr>
                        <a:t>A</a:t>
                      </a:r>
                      <a:r>
                        <a:rPr lang="en-US" sz="1400" b="0" baseline="0" dirty="0" smtClean="0">
                          <a:latin typeface="SassoonPrimaryInfant" pitchFamily="2" charset="0"/>
                        </a:rPr>
                        <a:t> small device that provides power for electric items. </a:t>
                      </a:r>
                      <a:endParaRPr lang="en-GB" sz="1400" b="0" dirty="0">
                        <a:latin typeface="SassoonPrimaryInfan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3644255"/>
                  </a:ext>
                </a:extLst>
              </a:tr>
              <a:tr h="547269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SassoonPrimaryInfant" pitchFamily="2" charset="0"/>
                        </a:rPr>
                        <a:t>circuit</a:t>
                      </a:r>
                      <a:endParaRPr lang="en-GB" sz="1400" b="1" dirty="0">
                        <a:latin typeface="SassoonPrimaryInfa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SassoonPrimaryInfant" pitchFamily="2" charset="0"/>
                        </a:rPr>
                        <a:t>A complete route which</a:t>
                      </a:r>
                      <a:r>
                        <a:rPr lang="en-US" sz="1400" b="0" baseline="0" dirty="0" smtClean="0">
                          <a:latin typeface="SassoonPrimaryInfant" pitchFamily="2" charset="0"/>
                        </a:rPr>
                        <a:t> an electric current can flow around.</a:t>
                      </a:r>
                      <a:endParaRPr lang="en-GB" sz="1400" b="0" dirty="0">
                        <a:latin typeface="SassoonPrimaryInfan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0180937"/>
                  </a:ext>
                </a:extLst>
              </a:tr>
              <a:tr h="733604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SassoonPrimaryInfant" pitchFamily="2" charset="0"/>
                        </a:rPr>
                        <a:t>switch</a:t>
                      </a:r>
                      <a:endParaRPr lang="en-GB" sz="1400" b="1" dirty="0">
                        <a:latin typeface="SassoonPrimaryInfa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SassoonPrimaryInfant" pitchFamily="2" charset="0"/>
                        </a:rPr>
                        <a:t>Competes a circuit, allowing an</a:t>
                      </a:r>
                      <a:r>
                        <a:rPr lang="en-US" sz="1400" b="0" baseline="0" dirty="0" smtClean="0">
                          <a:latin typeface="SassoonPrimaryInfant" pitchFamily="2" charset="0"/>
                        </a:rPr>
                        <a:t> electric current to flow.</a:t>
                      </a:r>
                      <a:endParaRPr lang="en-GB" sz="1400" b="0" dirty="0">
                        <a:latin typeface="SassoonPrimaryInfan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9614517"/>
                  </a:ext>
                </a:extLst>
              </a:tr>
            </a:tbl>
          </a:graphicData>
        </a:graphic>
      </p:graphicFrame>
      <p:pic>
        <p:nvPicPr>
          <p:cNvPr id="21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260" y="554141"/>
            <a:ext cx="4715094" cy="209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629" y="459376"/>
            <a:ext cx="33353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cience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 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Design &amp; Technology</a:t>
            </a:r>
            <a:endParaRPr lang="en-US" sz="3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ngineering</a:t>
            </a:r>
            <a:endParaRPr lang="en-US" sz="3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athematics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endParaRPr lang="en-US" sz="3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30736"/>
              </p:ext>
            </p:extLst>
          </p:nvPr>
        </p:nvGraphicFramePr>
        <p:xfrm>
          <a:off x="130629" y="2807487"/>
          <a:ext cx="6169672" cy="39174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2418">
                  <a:extLst>
                    <a:ext uri="{9D8B030D-6E8A-4147-A177-3AD203B41FA5}">
                      <a16:colId xmlns:a16="http://schemas.microsoft.com/office/drawing/2014/main" xmlns="" val="1924745084"/>
                    </a:ext>
                  </a:extLst>
                </a:gridCol>
                <a:gridCol w="1542418">
                  <a:extLst>
                    <a:ext uri="{9D8B030D-6E8A-4147-A177-3AD203B41FA5}">
                      <a16:colId xmlns:a16="http://schemas.microsoft.com/office/drawing/2014/main" xmlns="" val="3801563321"/>
                    </a:ext>
                  </a:extLst>
                </a:gridCol>
                <a:gridCol w="1542418">
                  <a:extLst>
                    <a:ext uri="{9D8B030D-6E8A-4147-A177-3AD203B41FA5}">
                      <a16:colId xmlns:a16="http://schemas.microsoft.com/office/drawing/2014/main" xmlns="" val="3935764431"/>
                    </a:ext>
                  </a:extLst>
                </a:gridCol>
                <a:gridCol w="1542418">
                  <a:extLst>
                    <a:ext uri="{9D8B030D-6E8A-4147-A177-3AD203B41FA5}">
                      <a16:colId xmlns:a16="http://schemas.microsoft.com/office/drawing/2014/main" xmlns="" val="740899258"/>
                    </a:ext>
                  </a:extLst>
                </a:gridCol>
              </a:tblGrid>
              <a:tr h="57701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SassoonPrimaryInfant" pitchFamily="2" charset="0"/>
                        </a:rPr>
                        <a:t>Lighting over time</a:t>
                      </a:r>
                      <a:endParaRPr lang="en-GB" sz="1600" b="1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SassoonPrimaryInfant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SassoonPrimaryInfant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SassoonPrimaryInfan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8342491"/>
                  </a:ext>
                </a:extLst>
              </a:tr>
              <a:tr h="148536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7663099"/>
                  </a:ext>
                </a:extLst>
              </a:tr>
              <a:tr h="1855088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SassoonPrimaryInfant" pitchFamily="2" charset="0"/>
                        </a:rPr>
                        <a:t>In the Paleolithic period, humans would build fires to give warmth and light.</a:t>
                      </a:r>
                      <a:endParaRPr lang="en-GB" sz="1500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SassoonPrimaryInfant" pitchFamily="2" charset="0"/>
                        </a:rPr>
                        <a:t>In the Georgian period, candles would have been used to light up homes.</a:t>
                      </a:r>
                      <a:endParaRPr lang="en-GB" sz="1500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SassoonPrimaryInfant" pitchFamily="2" charset="0"/>
                        </a:rPr>
                        <a:t>In the Victorian period, Thomas Edison invented</a:t>
                      </a:r>
                      <a:r>
                        <a:rPr lang="en-US" sz="1500" baseline="0" dirty="0" smtClean="0">
                          <a:latin typeface="SassoonPrimaryInfant" pitchFamily="2" charset="0"/>
                        </a:rPr>
                        <a:t> the ‘modern day light bulb’.</a:t>
                      </a:r>
                      <a:endParaRPr lang="en-GB" sz="1500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SassoonPrimaryInfant" pitchFamily="2" charset="0"/>
                        </a:rPr>
                        <a:t>LED lights are now more</a:t>
                      </a:r>
                      <a:r>
                        <a:rPr lang="en-US" sz="1500" baseline="0" dirty="0" smtClean="0">
                          <a:latin typeface="SassoonPrimaryInfant" pitchFamily="2" charset="0"/>
                        </a:rPr>
                        <a:t> </a:t>
                      </a:r>
                      <a:r>
                        <a:rPr lang="en-US" sz="1500" dirty="0" smtClean="0">
                          <a:latin typeface="SassoonPrimaryInfant" pitchFamily="2" charset="0"/>
                        </a:rPr>
                        <a:t>commonly used. They use up to 85% less energy and come in lots of different colour. </a:t>
                      </a:r>
                      <a:endParaRPr lang="en-GB" sz="1500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9511525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10" y="3398922"/>
            <a:ext cx="1327707" cy="11378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7660" y="3500432"/>
            <a:ext cx="765090" cy="11669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7050" y="3483429"/>
            <a:ext cx="815148" cy="11669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7052" y="3537238"/>
            <a:ext cx="1175639" cy="99951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2865" y="221075"/>
            <a:ext cx="3011458" cy="257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43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982" y="0"/>
            <a:ext cx="12193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 smtClean="0">
                <a:solidFill>
                  <a:schemeClr val="accent1">
                    <a:lumMod val="50000"/>
                  </a:schemeClr>
                </a:solidFill>
                <a:latin typeface="Boring Boring" pitchFamily="2" charset="0"/>
              </a:rPr>
              <a:t>English Knowledge Organiser – Autumn 2</a:t>
            </a:r>
            <a:endParaRPr lang="en-GB" sz="2400" u="sng" dirty="0">
              <a:solidFill>
                <a:schemeClr val="accent1">
                  <a:lumMod val="50000"/>
                </a:schemeClr>
              </a:solidFill>
              <a:latin typeface="Boring Boring" pitchFamily="2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186855"/>
              </p:ext>
            </p:extLst>
          </p:nvPr>
        </p:nvGraphicFramePr>
        <p:xfrm>
          <a:off x="3718743" y="1175661"/>
          <a:ext cx="4311563" cy="5527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5611">
                  <a:extLst>
                    <a:ext uri="{9D8B030D-6E8A-4147-A177-3AD203B41FA5}">
                      <a16:colId xmlns:a16="http://schemas.microsoft.com/office/drawing/2014/main" xmlns="" val="3080238411"/>
                    </a:ext>
                  </a:extLst>
                </a:gridCol>
                <a:gridCol w="3065952">
                  <a:extLst>
                    <a:ext uri="{9D8B030D-6E8A-4147-A177-3AD203B41FA5}">
                      <a16:colId xmlns:a16="http://schemas.microsoft.com/office/drawing/2014/main" xmlns="" val="1335949460"/>
                    </a:ext>
                  </a:extLst>
                </a:gridCol>
              </a:tblGrid>
              <a:tr h="314517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SassoonPrimaryInfant" pitchFamily="2" charset="0"/>
                        </a:rPr>
                        <a:t>Word</a:t>
                      </a:r>
                      <a:r>
                        <a:rPr lang="en-GB" sz="1600" b="1" baseline="0" dirty="0" smtClean="0">
                          <a:latin typeface="SassoonPrimaryInfant" pitchFamily="2" charset="0"/>
                        </a:rPr>
                        <a:t> Classes</a:t>
                      </a:r>
                      <a:endParaRPr lang="en-GB" sz="1600" b="1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4236809"/>
                  </a:ext>
                </a:extLst>
              </a:tr>
              <a:tr h="723113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Boring Boring" pitchFamily="2" charset="0"/>
                        </a:rPr>
                        <a:t>Noun</a:t>
                      </a:r>
                      <a:endParaRPr lang="en-GB" dirty="0">
                        <a:latin typeface="Boring Boring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Boring Boring" pitchFamily="2" charset="0"/>
                        </a:rPr>
                        <a:t>a person, place or thing e.g. </a:t>
                      </a:r>
                      <a:r>
                        <a:rPr lang="en-US" b="1" dirty="0" smtClean="0">
                          <a:solidFill>
                            <a:srgbClr val="000000"/>
                          </a:solidFill>
                          <a:latin typeface="Boring Boring" pitchFamily="2" charset="0"/>
                        </a:rPr>
                        <a:t>table</a:t>
                      </a:r>
                      <a:endParaRPr lang="en-US" b="1" dirty="0" smtClean="0">
                        <a:latin typeface="Boring Boring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727999"/>
                  </a:ext>
                </a:extLst>
              </a:tr>
              <a:tr h="723113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Boring Boring" pitchFamily="2" charset="0"/>
                        </a:rPr>
                        <a:t>Adjective</a:t>
                      </a:r>
                      <a:endParaRPr lang="en-GB" dirty="0">
                        <a:latin typeface="Boring Boring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Boring Boring" pitchFamily="2" charset="0"/>
                        </a:rPr>
                        <a:t>describe a noun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Boring Boring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  <a:latin typeface="Boring Boring" pitchFamily="2" charset="0"/>
                        </a:rPr>
                        <a:t>e.g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Boring Boring" pitchFamily="2" charset="0"/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rgbClr val="000000"/>
                          </a:solidFill>
                          <a:latin typeface="Boring Boring" pitchFamily="2" charset="0"/>
                        </a:rPr>
                        <a:t>tall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Boring Boring" pitchFamily="2" charset="0"/>
                        </a:rPr>
                        <a:t> table</a:t>
                      </a:r>
                      <a:endParaRPr lang="en-US" dirty="0" smtClean="0">
                        <a:latin typeface="Boring Boring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2660726"/>
                  </a:ext>
                </a:extLst>
              </a:tr>
              <a:tr h="723113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Boring Boring" pitchFamily="2" charset="0"/>
                        </a:rPr>
                        <a:t>Verb</a:t>
                      </a:r>
                      <a:endParaRPr lang="en-GB" dirty="0">
                        <a:latin typeface="Boring Boring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Boring Boring" pitchFamily="2" charset="0"/>
                        </a:rPr>
                        <a:t>a movement e.g. </a:t>
                      </a:r>
                      <a:r>
                        <a:rPr lang="en-US" b="1" dirty="0" smtClean="0">
                          <a:solidFill>
                            <a:srgbClr val="000000"/>
                          </a:solidFill>
                          <a:latin typeface="Boring Boring" pitchFamily="2" charset="0"/>
                        </a:rPr>
                        <a:t>running</a:t>
                      </a:r>
                      <a:endParaRPr lang="en-US" b="1" dirty="0" smtClean="0">
                        <a:latin typeface="Boring Boring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0989942"/>
                  </a:ext>
                </a:extLst>
              </a:tr>
              <a:tr h="1149879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Boring Boring" pitchFamily="2" charset="0"/>
                        </a:rPr>
                        <a:t>Adverb</a:t>
                      </a:r>
                      <a:endParaRPr lang="en-GB" dirty="0">
                        <a:latin typeface="Boring Boring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Boring Boring" pitchFamily="2" charset="0"/>
                        </a:rPr>
                        <a:t>gives more information about a verb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  <a:latin typeface="Boring Boring" pitchFamily="2" charset="0"/>
                        </a:rPr>
                        <a:t>e.g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Boring Boring" pitchFamily="2" charset="0"/>
                        </a:rPr>
                        <a:t> </a:t>
                      </a:r>
                      <a:r>
                        <a:rPr lang="en-US" b="1" dirty="0" smtClean="0">
                          <a:solidFill>
                            <a:srgbClr val="000000"/>
                          </a:solidFill>
                          <a:latin typeface="Boring Boring" pitchFamily="2" charset="0"/>
                        </a:rPr>
                        <a:t>quickly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Boring Boring" pitchFamily="2" charset="0"/>
                        </a:rPr>
                        <a:t> running</a:t>
                      </a:r>
                      <a:endParaRPr lang="en-US" dirty="0" smtClean="0">
                        <a:latin typeface="Boring Boring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4319932"/>
                  </a:ext>
                </a:extLst>
              </a:tr>
              <a:tr h="723113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Boring Boring" pitchFamily="2" charset="0"/>
                        </a:rPr>
                        <a:t>Determiner</a:t>
                      </a:r>
                      <a:endParaRPr lang="en-GB" dirty="0">
                        <a:latin typeface="Boring Boring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Boring Boring" pitchFamily="2" charset="0"/>
                        </a:rPr>
                        <a:t>introduces a noun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  <a:latin typeface="Boring Boring" pitchFamily="2" charset="0"/>
                        </a:rPr>
                        <a:t>e.g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Boring Boring" pitchFamily="2" charset="0"/>
                        </a:rPr>
                        <a:t> </a:t>
                      </a:r>
                      <a:r>
                        <a:rPr lang="en-US" b="1" dirty="0" smtClean="0">
                          <a:solidFill>
                            <a:srgbClr val="000000"/>
                          </a:solidFill>
                          <a:latin typeface="Boring Boring" pitchFamily="2" charset="0"/>
                        </a:rPr>
                        <a:t>The 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Boring Boring" pitchFamily="2" charset="0"/>
                        </a:rPr>
                        <a:t>table</a:t>
                      </a:r>
                      <a:endParaRPr lang="en-US" dirty="0" smtClean="0">
                        <a:latin typeface="Boring Boring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3071511"/>
                  </a:ext>
                </a:extLst>
              </a:tr>
              <a:tr h="1149879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Boring Boring" pitchFamily="2" charset="0"/>
                        </a:rPr>
                        <a:t>Proper noun</a:t>
                      </a:r>
                      <a:endParaRPr lang="en-GB" dirty="0">
                        <a:latin typeface="Boring Boring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Boring Boring" pitchFamily="2" charset="0"/>
                        </a:rPr>
                        <a:t>names a specific person or place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  <a:latin typeface="Boring Boring" pitchFamily="2" charset="0"/>
                        </a:rPr>
                        <a:t>e.g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Boring Boring" pitchFamily="2" charset="0"/>
                        </a:rPr>
                        <a:t> </a:t>
                      </a:r>
                      <a:r>
                        <a:rPr lang="en-US" b="1" dirty="0" smtClean="0">
                          <a:solidFill>
                            <a:srgbClr val="000000"/>
                          </a:solidFill>
                          <a:latin typeface="Boring Boring" pitchFamily="2" charset="0"/>
                        </a:rPr>
                        <a:t>Miss</a:t>
                      </a:r>
                      <a:r>
                        <a:rPr lang="en-US" b="1" baseline="0" dirty="0" smtClean="0">
                          <a:solidFill>
                            <a:srgbClr val="000000"/>
                          </a:solidFill>
                          <a:latin typeface="Boring Boring" pitchFamily="2" charset="0"/>
                        </a:rPr>
                        <a:t> Street</a:t>
                      </a:r>
                      <a:endParaRPr lang="en-GB" dirty="0" smtClean="0">
                        <a:latin typeface="Boring Boring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1102694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69256" y="3485139"/>
            <a:ext cx="3243932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SassoonPrimaryInfant" pitchFamily="2" charset="0"/>
              </a:rPr>
              <a:t>Punctuation</a:t>
            </a:r>
            <a:endParaRPr lang="en-GB" b="1" dirty="0">
              <a:latin typeface="SassoonPrimaryInfant" pitchFamily="2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868202"/>
              </p:ext>
            </p:extLst>
          </p:nvPr>
        </p:nvGraphicFramePr>
        <p:xfrm>
          <a:off x="333720" y="3990280"/>
          <a:ext cx="3097458" cy="2533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5079">
                  <a:extLst>
                    <a:ext uri="{9D8B030D-6E8A-4147-A177-3AD203B41FA5}">
                      <a16:colId xmlns:a16="http://schemas.microsoft.com/office/drawing/2014/main" xmlns="" val="3165771655"/>
                    </a:ext>
                  </a:extLst>
                </a:gridCol>
                <a:gridCol w="972379">
                  <a:extLst>
                    <a:ext uri="{9D8B030D-6E8A-4147-A177-3AD203B41FA5}">
                      <a16:colId xmlns:a16="http://schemas.microsoft.com/office/drawing/2014/main" xmlns="" val="2993781443"/>
                    </a:ext>
                  </a:extLst>
                </a:gridCol>
              </a:tblGrid>
              <a:tr h="42231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Boring Boring" pitchFamily="2" charset="0"/>
                        </a:rPr>
                        <a:t>Full stop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.</a:t>
                      </a:r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4885739"/>
                  </a:ext>
                </a:extLst>
              </a:tr>
              <a:tr h="4223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Boring Boring" pitchFamily="2" charset="0"/>
                        </a:rPr>
                        <a:t>Capital letter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A B C …</a:t>
                      </a:r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9197488"/>
                  </a:ext>
                </a:extLst>
              </a:tr>
              <a:tr h="4223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Boring Boring" pitchFamily="2" charset="0"/>
                        </a:rPr>
                        <a:t>Question mark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?</a:t>
                      </a:r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4285248"/>
                  </a:ext>
                </a:extLst>
              </a:tr>
              <a:tr h="4223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Boring Boring" pitchFamily="2" charset="0"/>
                        </a:rPr>
                        <a:t>Comma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,</a:t>
                      </a:r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33474989"/>
                  </a:ext>
                </a:extLst>
              </a:tr>
              <a:tr h="4223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Boring Boring" pitchFamily="2" charset="0"/>
                        </a:rPr>
                        <a:t>Inverted comma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“…..”</a:t>
                      </a:r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0217973"/>
                  </a:ext>
                </a:extLst>
              </a:tr>
              <a:tr h="4223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Boring Boring" pitchFamily="2" charset="0"/>
                        </a:rPr>
                        <a:t>Exclamation mark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!</a:t>
                      </a:r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7740242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60834" y="461665"/>
            <a:ext cx="3252354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SassoonPrimaryInfant" pitchFamily="2" charset="0"/>
              </a:rPr>
              <a:t>Our class book this term is ‘This Morning I Met a Whale’ by Michael </a:t>
            </a:r>
            <a:r>
              <a:rPr lang="en-GB" dirty="0" err="1" smtClean="0">
                <a:latin typeface="SassoonPrimaryInfant" pitchFamily="2" charset="0"/>
              </a:rPr>
              <a:t>Morpurgo</a:t>
            </a:r>
            <a:r>
              <a:rPr lang="en-GB" dirty="0" smtClean="0">
                <a:latin typeface="SassoonPrimaryInfant" pitchFamily="2" charset="0"/>
              </a:rPr>
              <a:t>. </a:t>
            </a:r>
            <a:endParaRPr lang="en-GB" dirty="0">
              <a:latin typeface="SassoonPrimaryInfant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68790"/>
          <a:stretch/>
        </p:blipFill>
        <p:spPr>
          <a:xfrm>
            <a:off x="-1983" y="5339"/>
            <a:ext cx="515790" cy="486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Rectangle 23"/>
          <p:cNvSpPr/>
          <p:nvPr/>
        </p:nvSpPr>
        <p:spPr>
          <a:xfrm>
            <a:off x="260834" y="461665"/>
            <a:ext cx="3252354" cy="2925969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83" y="1391516"/>
            <a:ext cx="1696272" cy="1996118"/>
          </a:xfrm>
          <a:prstGeom prst="rect">
            <a:avLst/>
          </a:prstGeom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711788"/>
              </p:ext>
            </p:extLst>
          </p:nvPr>
        </p:nvGraphicFramePr>
        <p:xfrm>
          <a:off x="8135416" y="1175662"/>
          <a:ext cx="3856287" cy="5527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9073">
                  <a:extLst>
                    <a:ext uri="{9D8B030D-6E8A-4147-A177-3AD203B41FA5}">
                      <a16:colId xmlns:a16="http://schemas.microsoft.com/office/drawing/2014/main" xmlns="" val="1514309366"/>
                    </a:ext>
                  </a:extLst>
                </a:gridCol>
                <a:gridCol w="2827214">
                  <a:extLst>
                    <a:ext uri="{9D8B030D-6E8A-4147-A177-3AD203B41FA5}">
                      <a16:colId xmlns:a16="http://schemas.microsoft.com/office/drawing/2014/main" xmlns="" val="2374645186"/>
                    </a:ext>
                  </a:extLst>
                </a:gridCol>
              </a:tblGrid>
              <a:tr h="41268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SassoonPrimaryInfant" pitchFamily="2" charset="0"/>
                        </a:rPr>
                        <a:t>Key</a:t>
                      </a:r>
                      <a:r>
                        <a:rPr lang="en-GB" sz="1600" b="1" baseline="0" dirty="0" smtClean="0">
                          <a:latin typeface="SassoonPrimaryInfant" pitchFamily="2" charset="0"/>
                        </a:rPr>
                        <a:t> vocabulary &amp; spellings</a:t>
                      </a:r>
                      <a:endParaRPr lang="en-GB" sz="1600" b="1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3781346"/>
                  </a:ext>
                </a:extLst>
              </a:tr>
              <a:tr h="35509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SassoonPrimaryInfant" pitchFamily="2" charset="0"/>
                        </a:rPr>
                        <a:t>whale</a:t>
                      </a:r>
                      <a:endParaRPr lang="en-GB" sz="1400" b="1" dirty="0">
                        <a:latin typeface="SassoonPrimaryInfa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dirty="0" smtClean="0">
                          <a:latin typeface="SassoonPrimaryInfant" pitchFamily="2" charset="0"/>
                        </a:rPr>
                        <a:t>A very large marine mammal. </a:t>
                      </a:r>
                      <a:endParaRPr lang="en-GB" sz="1300" b="0" dirty="0">
                        <a:latin typeface="SassoonPrimaryInfan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0594883"/>
                  </a:ext>
                </a:extLst>
              </a:tr>
              <a:tr h="314024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SassoonPrimaryInfant" pitchFamily="2" charset="0"/>
                        </a:rPr>
                        <a:t>mammal</a:t>
                      </a:r>
                      <a:endParaRPr lang="en-GB" sz="1400" b="1" dirty="0">
                        <a:latin typeface="SassoonPrimaryInfa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dirty="0" smtClean="0">
                          <a:latin typeface="SassoonPrimaryInfant" pitchFamily="2" charset="0"/>
                        </a:rPr>
                        <a:t>A particular class of animal. </a:t>
                      </a:r>
                      <a:endParaRPr lang="en-GB" sz="1300" b="0" dirty="0">
                        <a:latin typeface="SassoonPrimaryInfan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87887"/>
                  </a:ext>
                </a:extLst>
              </a:tr>
              <a:tr h="60026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SassoonPrimaryInfant" pitchFamily="2" charset="0"/>
                        </a:rPr>
                        <a:t>River Thames</a:t>
                      </a:r>
                      <a:endParaRPr lang="en-GB" sz="1400" b="1" dirty="0">
                        <a:latin typeface="SassoonPrimaryInfa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dirty="0" smtClean="0">
                          <a:latin typeface="SassoonPrimaryInfant" pitchFamily="2" charset="0"/>
                        </a:rPr>
                        <a:t>A river which flows through the city of London. </a:t>
                      </a:r>
                      <a:endParaRPr lang="en-GB" sz="1300" b="0" dirty="0">
                        <a:latin typeface="SassoonPrimaryInfan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3644255"/>
                  </a:ext>
                </a:extLst>
              </a:tr>
              <a:tr h="60026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SassoonPrimaryInfant" pitchFamily="2" charset="0"/>
                        </a:rPr>
                        <a:t>London</a:t>
                      </a:r>
                      <a:endParaRPr lang="en-GB" sz="1400" b="1" dirty="0">
                        <a:latin typeface="SassoonPrimaryInfa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dirty="0" smtClean="0">
                          <a:latin typeface="SassoonPrimaryInfant" pitchFamily="2" charset="0"/>
                        </a:rPr>
                        <a:t>Capital city</a:t>
                      </a:r>
                      <a:r>
                        <a:rPr lang="en-US" sz="1300" b="0" baseline="0" dirty="0" smtClean="0">
                          <a:latin typeface="SassoonPrimaryInfant" pitchFamily="2" charset="0"/>
                        </a:rPr>
                        <a:t> of England, where the story is set. </a:t>
                      </a:r>
                      <a:endParaRPr lang="en-GB" sz="1300" b="0" dirty="0">
                        <a:latin typeface="SassoonPrimaryInfan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0180937"/>
                  </a:ext>
                </a:extLst>
              </a:tr>
              <a:tr h="600262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SassoonPrimaryInfant" pitchFamily="2" charset="0"/>
                        </a:rPr>
                        <a:t>stranded</a:t>
                      </a:r>
                      <a:endParaRPr lang="en-GB" sz="1400" b="1" dirty="0">
                        <a:latin typeface="SassoonPrimaryInfa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b="0" dirty="0" smtClean="0">
                          <a:latin typeface="SassoonPrimaryInfant" pitchFamily="2" charset="0"/>
                        </a:rPr>
                        <a:t>Being stuck somewhere (</a:t>
                      </a:r>
                      <a:r>
                        <a:rPr lang="en-GB" sz="1300" b="0" dirty="0" err="1" smtClean="0">
                          <a:latin typeface="SassoonPrimaryInfant" pitchFamily="2" charset="0"/>
                        </a:rPr>
                        <a:t>eg</a:t>
                      </a:r>
                      <a:r>
                        <a:rPr lang="en-GB" sz="1300" b="0" dirty="0" smtClean="0">
                          <a:latin typeface="SassoonPrimaryInfant" pitchFamily="2" charset="0"/>
                        </a:rPr>
                        <a:t> in</a:t>
                      </a:r>
                      <a:r>
                        <a:rPr lang="en-GB" sz="1300" b="0" baseline="0" dirty="0" smtClean="0">
                          <a:latin typeface="SassoonPrimaryInfant" pitchFamily="2" charset="0"/>
                        </a:rPr>
                        <a:t> a river) </a:t>
                      </a:r>
                    </a:p>
                    <a:p>
                      <a:r>
                        <a:rPr lang="en-GB" sz="1300" b="0" baseline="0" dirty="0" smtClean="0">
                          <a:latin typeface="SassoonPrimaryInfant" pitchFamily="2" charset="0"/>
                        </a:rPr>
                        <a:t>with no way of getting out.</a:t>
                      </a:r>
                      <a:endParaRPr lang="en-GB" sz="1300" b="0" dirty="0">
                        <a:latin typeface="SassoonPrimaryInfan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5488293"/>
                  </a:ext>
                </a:extLst>
              </a:tr>
              <a:tr h="600262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SassoonPrimaryInfant" pitchFamily="2" charset="0"/>
                        </a:rPr>
                        <a:t>beached</a:t>
                      </a:r>
                      <a:endParaRPr lang="en-GB" sz="1400" b="1" dirty="0">
                        <a:latin typeface="SassoonPrimaryInfa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b="0" dirty="0" smtClean="0">
                          <a:latin typeface="SassoonPrimaryInfant" pitchFamily="2" charset="0"/>
                        </a:rPr>
                        <a:t>A word</a:t>
                      </a:r>
                      <a:r>
                        <a:rPr lang="en-GB" sz="1300" b="0" baseline="0" dirty="0" smtClean="0">
                          <a:latin typeface="SassoonPrimaryInfant" pitchFamily="2" charset="0"/>
                        </a:rPr>
                        <a:t> usually used to describe a whale that has been washed up on a beach.</a:t>
                      </a:r>
                      <a:endParaRPr lang="en-GB" sz="1300" b="0" dirty="0">
                        <a:latin typeface="SassoonPrimaryInfan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4640588"/>
                  </a:ext>
                </a:extLst>
              </a:tr>
              <a:tr h="600262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SassoonPrimaryInfant" pitchFamily="2" charset="0"/>
                        </a:rPr>
                        <a:t>shallows</a:t>
                      </a:r>
                      <a:endParaRPr lang="en-GB" sz="1400" b="1" dirty="0">
                        <a:latin typeface="SassoonPrimaryInfa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b="0" dirty="0" smtClean="0">
                          <a:latin typeface="SassoonPrimaryInfant" pitchFamily="2" charset="0"/>
                        </a:rPr>
                        <a:t>Part</a:t>
                      </a:r>
                      <a:r>
                        <a:rPr lang="en-GB" sz="1300" b="0" baseline="0" dirty="0" smtClean="0">
                          <a:latin typeface="SassoonPrimaryInfant" pitchFamily="2" charset="0"/>
                        </a:rPr>
                        <a:t>s of the water that aren’t deep such as at the edges of a river.</a:t>
                      </a:r>
                      <a:endParaRPr lang="en-GB" sz="1300" b="0" dirty="0">
                        <a:latin typeface="SassoonPrimaryInfan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7229033"/>
                  </a:ext>
                </a:extLst>
              </a:tr>
              <a:tr h="600262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SassoonPrimaryInfant" pitchFamily="2" charset="0"/>
                        </a:rPr>
                        <a:t>wallowing</a:t>
                      </a:r>
                      <a:endParaRPr lang="en-GB" sz="1200" b="1" dirty="0">
                        <a:latin typeface="SassoonPrimaryInfa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b="0" dirty="0" smtClean="0">
                          <a:latin typeface="SassoonPrimaryInfant" pitchFamily="2" charset="0"/>
                        </a:rPr>
                        <a:t>To roll about or lie about in water.</a:t>
                      </a:r>
                      <a:endParaRPr lang="en-GB" sz="1300" b="0" dirty="0">
                        <a:latin typeface="SassoonPrimaryInfan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9376611"/>
                  </a:ext>
                </a:extLst>
              </a:tr>
              <a:tr h="844119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SassoonPrimaryInfant" pitchFamily="2" charset="0"/>
                        </a:rPr>
                        <a:t>hauled</a:t>
                      </a:r>
                      <a:endParaRPr lang="en-GB" sz="1400" b="1" dirty="0">
                        <a:latin typeface="SassoonPrimaryInfa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b="0" dirty="0" smtClean="0">
                          <a:latin typeface="SassoonPrimaryInfant" pitchFamily="2" charset="0"/>
                        </a:rPr>
                        <a:t>To pull or drag something with force.</a:t>
                      </a:r>
                      <a:endParaRPr lang="en-GB" sz="1300" b="0" dirty="0">
                        <a:latin typeface="SassoonPrimaryInfan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574120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260833" y="3485139"/>
            <a:ext cx="3252355" cy="3205589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309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02119" y="126773"/>
            <a:ext cx="12028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 smtClean="0">
                <a:solidFill>
                  <a:schemeClr val="accent1">
                    <a:lumMod val="50000"/>
                  </a:schemeClr>
                </a:solidFill>
                <a:latin typeface="Boring Boring" pitchFamily="2" charset="0"/>
              </a:rPr>
              <a:t>Maths Knowledge Organiser – Autumn 2</a:t>
            </a:r>
            <a:endParaRPr lang="en-GB" sz="2400" u="sng" dirty="0">
              <a:solidFill>
                <a:schemeClr val="accent1">
                  <a:lumMod val="50000"/>
                </a:schemeClr>
              </a:solidFill>
              <a:latin typeface="Boring Boring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68790"/>
          <a:stretch/>
        </p:blipFill>
        <p:spPr>
          <a:xfrm>
            <a:off x="-1983" y="5339"/>
            <a:ext cx="515790" cy="486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Rectangle 23"/>
          <p:cNvSpPr/>
          <p:nvPr/>
        </p:nvSpPr>
        <p:spPr>
          <a:xfrm>
            <a:off x="121921" y="915333"/>
            <a:ext cx="3500846" cy="35667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21922" y="4551355"/>
            <a:ext cx="3500846" cy="21055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880440" y="4059657"/>
            <a:ext cx="4231988" cy="25987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880439" y="4056778"/>
            <a:ext cx="419732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latin typeface="SassoonPrimaryInfant" pitchFamily="2" charset="0"/>
              </a:rPr>
              <a:t>Key Vocabulary</a:t>
            </a:r>
          </a:p>
          <a:p>
            <a:pPr algn="ctr"/>
            <a:endParaRPr lang="en-US" b="1" u="sng" dirty="0" smtClean="0"/>
          </a:p>
          <a:p>
            <a:r>
              <a:rPr lang="en-US" sz="1600" b="1" dirty="0" smtClean="0">
                <a:latin typeface="SassoonPrimaryInfant" pitchFamily="2" charset="0"/>
              </a:rPr>
              <a:t>Multiple</a:t>
            </a:r>
            <a:r>
              <a:rPr lang="en-US" sz="1600" dirty="0">
                <a:latin typeface="SassoonPrimaryInfant" pitchFamily="2" charset="0"/>
              </a:rPr>
              <a:t>— The product </a:t>
            </a:r>
            <a:r>
              <a:rPr lang="en-US" sz="1600" dirty="0" smtClean="0">
                <a:latin typeface="SassoonPrimaryInfant" pitchFamily="2" charset="0"/>
              </a:rPr>
              <a:t>result </a:t>
            </a:r>
            <a:r>
              <a:rPr lang="en-US" sz="1600" dirty="0">
                <a:latin typeface="SassoonPrimaryInfant" pitchFamily="2" charset="0"/>
              </a:rPr>
              <a:t>of one number multiplied by another. </a:t>
            </a:r>
            <a:endParaRPr lang="en-US" sz="1600" dirty="0" smtClean="0">
              <a:latin typeface="SassoonPrimaryInfant" pitchFamily="2" charset="0"/>
            </a:endParaRPr>
          </a:p>
          <a:p>
            <a:r>
              <a:rPr lang="en-US" sz="1600" b="1" dirty="0" smtClean="0">
                <a:latin typeface="SassoonPrimaryInfant" pitchFamily="2" charset="0"/>
              </a:rPr>
              <a:t>Division</a:t>
            </a:r>
            <a:r>
              <a:rPr lang="en-US" sz="1600" dirty="0" smtClean="0">
                <a:latin typeface="SassoonPrimaryInfant" pitchFamily="2" charset="0"/>
              </a:rPr>
              <a:t> – Splitting a number into equal groups or parts. </a:t>
            </a:r>
          </a:p>
          <a:p>
            <a:r>
              <a:rPr lang="en-US" sz="1600" b="1" dirty="0" smtClean="0">
                <a:latin typeface="SassoonPrimaryInfant" pitchFamily="2" charset="0"/>
              </a:rPr>
              <a:t>Product</a:t>
            </a:r>
            <a:r>
              <a:rPr lang="en-US" sz="1600" dirty="0" smtClean="0">
                <a:latin typeface="SassoonPrimaryInfant" pitchFamily="2" charset="0"/>
              </a:rPr>
              <a:t> </a:t>
            </a:r>
            <a:r>
              <a:rPr lang="en-US" sz="1600" dirty="0">
                <a:latin typeface="SassoonPrimaryInfant" pitchFamily="2" charset="0"/>
              </a:rPr>
              <a:t>— A result of multiplying numbers together e.g. the product of 6 &amp; 3 is 18. </a:t>
            </a:r>
            <a:endParaRPr lang="en-US" sz="1600" dirty="0" smtClean="0">
              <a:latin typeface="SassoonPrimaryInfant" pitchFamily="2" charset="0"/>
            </a:endParaRPr>
          </a:p>
          <a:p>
            <a:r>
              <a:rPr lang="en-US" sz="1600" b="1" dirty="0" smtClean="0">
                <a:latin typeface="SassoonPrimaryInfant" pitchFamily="2" charset="0"/>
              </a:rPr>
              <a:t>Perimeter</a:t>
            </a:r>
            <a:r>
              <a:rPr lang="en-US" sz="1600" dirty="0" smtClean="0">
                <a:latin typeface="SassoonPrimaryInfant" pitchFamily="2" charset="0"/>
              </a:rPr>
              <a:t> - </a:t>
            </a:r>
            <a:r>
              <a:rPr lang="en-US" sz="1600" dirty="0">
                <a:latin typeface="SassoonPrimaryInfant" pitchFamily="2" charset="0"/>
              </a:rPr>
              <a:t>The perimeter of a shape is the total distance around the edge of the shape</a:t>
            </a:r>
          </a:p>
          <a:p>
            <a:endParaRPr lang="en-GB" sz="1400" dirty="0">
              <a:latin typeface="SassoonPrimaryInfant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400" y="4549921"/>
            <a:ext cx="35293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endParaRPr lang="en-US" dirty="0" smtClean="0">
              <a:latin typeface="SassoonPrimaryInfant" pitchFamily="2" charset="0"/>
            </a:endParaRPr>
          </a:p>
          <a:p>
            <a:r>
              <a:rPr lang="en-US" dirty="0" smtClean="0">
                <a:latin typeface="SassoonPrimaryInfant" pitchFamily="2" charset="0"/>
              </a:rPr>
              <a:t>1,000m = 1km</a:t>
            </a:r>
          </a:p>
          <a:p>
            <a:r>
              <a:rPr lang="en-US" dirty="0" smtClean="0">
                <a:latin typeface="SassoonPrimaryInfant" pitchFamily="2" charset="0"/>
              </a:rPr>
              <a:t>5,000m = 5km   </a:t>
            </a:r>
            <a:endParaRPr lang="en-US" dirty="0">
              <a:latin typeface="SassoonPrimaryInfant" pitchFamily="2" charset="0"/>
            </a:endParaRPr>
          </a:p>
          <a:p>
            <a:r>
              <a:rPr lang="en-US" dirty="0" smtClean="0">
                <a:latin typeface="SassoonPrimaryInfant" pitchFamily="2" charset="0"/>
              </a:rPr>
              <a:t>10,000m = 10km</a:t>
            </a:r>
          </a:p>
          <a:p>
            <a:r>
              <a:rPr lang="en-US" dirty="0" smtClean="0">
                <a:latin typeface="SassoonPrimaryInfant" pitchFamily="2" charset="0"/>
              </a:rPr>
              <a:t>500m </a:t>
            </a:r>
            <a:r>
              <a:rPr lang="en-US" dirty="0">
                <a:latin typeface="SassoonPrimaryInfant" pitchFamily="2" charset="0"/>
              </a:rPr>
              <a:t>= ½ </a:t>
            </a:r>
            <a:r>
              <a:rPr lang="en-US" dirty="0" smtClean="0">
                <a:latin typeface="SassoonPrimaryInfant" pitchFamily="2" charset="0"/>
              </a:rPr>
              <a:t>km</a:t>
            </a:r>
          </a:p>
          <a:p>
            <a:r>
              <a:rPr lang="en-US" dirty="0" smtClean="0">
                <a:latin typeface="SassoonPrimaryInfant" pitchFamily="2" charset="0"/>
              </a:rPr>
              <a:t>100m = 0.1km </a:t>
            </a:r>
            <a:endParaRPr lang="en-US" dirty="0">
              <a:latin typeface="SassoonPrimaryInfant" pitchFamily="2" charset="0"/>
            </a:endParaRPr>
          </a:p>
          <a:p>
            <a:endParaRPr lang="en-GB" dirty="0">
              <a:latin typeface="SassoonPrimaryInfant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2550" y="940082"/>
            <a:ext cx="1204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u="sng" dirty="0" smtClean="0">
                <a:latin typeface="SassoonPrimaryInfant" pitchFamily="2" charset="0"/>
              </a:rPr>
              <a:t>Perimeter</a:t>
            </a:r>
            <a:endParaRPr lang="en-US" b="1" u="sng" dirty="0">
              <a:latin typeface="SassoonPrimaryInfant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605" y="1377257"/>
            <a:ext cx="3694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assoonPrimaryInfant" pitchFamily="2" charset="0"/>
              </a:rPr>
              <a:t>The perimeter of a shape is the total distance around the edge of the shape.</a:t>
            </a:r>
            <a:endParaRPr lang="en-GB" dirty="0">
              <a:latin typeface="SassoonPrimaryInfant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53" y="2528221"/>
            <a:ext cx="2082534" cy="128107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20975" y="3929962"/>
            <a:ext cx="3501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 + 8 + 5 + 5 = 26cm</a:t>
            </a:r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8275064" y="914480"/>
            <a:ext cx="3751474" cy="574243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8308524" y="956578"/>
            <a:ext cx="3617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>
                <a:latin typeface="SassoonPrimaryInfant" pitchFamily="2" charset="0"/>
              </a:rPr>
              <a:t>Multiplication and Division Facts</a:t>
            </a:r>
            <a:endParaRPr lang="en-US" b="1" u="sng" dirty="0">
              <a:latin typeface="SassoonPrimaryInfant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0975" y="4551672"/>
            <a:ext cx="3456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>
                <a:latin typeface="SassoonPrimaryInfant" pitchFamily="2" charset="0"/>
              </a:rPr>
              <a:t>Length</a:t>
            </a:r>
            <a:endParaRPr lang="en-US" b="1" u="sng" dirty="0"/>
          </a:p>
        </p:txBody>
      </p:sp>
      <p:sp>
        <p:nvSpPr>
          <p:cNvPr id="31" name="Rectangle 30"/>
          <p:cNvSpPr/>
          <p:nvPr/>
        </p:nvSpPr>
        <p:spPr>
          <a:xfrm>
            <a:off x="3864978" y="914480"/>
            <a:ext cx="4247450" cy="29608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3880439" y="927674"/>
            <a:ext cx="42319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u="sng" dirty="0" smtClean="0">
                <a:latin typeface="SassoonPrimaryInfant" pitchFamily="2" charset="0"/>
              </a:rPr>
              <a:t>Multiplying and Dividing by 10, 100 and 1000</a:t>
            </a:r>
            <a:endParaRPr lang="en-US" sz="1500" b="1" u="sng" dirty="0">
              <a:latin typeface="SassoonPrimaryInfant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0" b="10288"/>
          <a:stretch/>
        </p:blipFill>
        <p:spPr>
          <a:xfrm>
            <a:off x="3987854" y="1487721"/>
            <a:ext cx="4072489" cy="220326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/>
          <a:srcRect t="2332"/>
          <a:stretch/>
        </p:blipFill>
        <p:spPr>
          <a:xfrm>
            <a:off x="10188876" y="1583055"/>
            <a:ext cx="822623" cy="241408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99457" y="1583055"/>
            <a:ext cx="819150" cy="243139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7"/>
          <a:srcRect t="1825" b="2042"/>
          <a:stretch/>
        </p:blipFill>
        <p:spPr>
          <a:xfrm>
            <a:off x="8343066" y="1585078"/>
            <a:ext cx="819150" cy="243139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8"/>
          <a:srcRect t="1633" b="1"/>
          <a:stretch/>
        </p:blipFill>
        <p:spPr>
          <a:xfrm>
            <a:off x="9250415" y="1593737"/>
            <a:ext cx="809625" cy="241408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9"/>
          <a:srcRect l="5828" r="2745"/>
          <a:stretch/>
        </p:blipFill>
        <p:spPr>
          <a:xfrm>
            <a:off x="8345251" y="4152001"/>
            <a:ext cx="814780" cy="241408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30218" y="4157482"/>
            <a:ext cx="779509" cy="2414081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9981205" y="4651613"/>
            <a:ext cx="207385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SassoonPrimaryInfant" pitchFamily="2" charset="0"/>
              </a:rPr>
              <a:t>Anything that is multiplied by 0 is </a:t>
            </a:r>
            <a:r>
              <a:rPr lang="en-US" sz="2400" b="1" dirty="0" smtClean="0">
                <a:latin typeface="SassoonPrimaryInfant" pitchFamily="2" charset="0"/>
              </a:rPr>
              <a:t>ALWAYS </a:t>
            </a:r>
            <a:r>
              <a:rPr lang="en-US" b="1" dirty="0" smtClean="0">
                <a:latin typeface="SassoonPrimaryInfant" pitchFamily="2" charset="0"/>
              </a:rPr>
              <a:t>0!</a:t>
            </a:r>
          </a:p>
          <a:p>
            <a:pPr algn="ctr"/>
            <a:r>
              <a:rPr lang="en-US" b="1" dirty="0" smtClean="0">
                <a:latin typeface="SassoonPrimaryInfant" pitchFamily="2" charset="0"/>
              </a:rPr>
              <a:t>EG. 5 X 0 = 0 </a:t>
            </a:r>
          </a:p>
          <a:p>
            <a:pPr algn="ctr"/>
            <a:r>
              <a:rPr lang="en-US" b="1" dirty="0" smtClean="0">
                <a:latin typeface="SassoonPrimaryInfant" pitchFamily="2" charset="0"/>
              </a:rPr>
              <a:t>       8 X 0 = 0</a:t>
            </a:r>
          </a:p>
          <a:p>
            <a:pPr algn="ctr"/>
            <a:r>
              <a:rPr lang="en-US" b="1" dirty="0" smtClean="0"/>
              <a:t>       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577" y="5438670"/>
            <a:ext cx="1714758" cy="109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32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972</Words>
  <Application>Microsoft Office PowerPoint</Application>
  <PresentationFormat>Custom</PresentationFormat>
  <Paragraphs>208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Eleanor Street</dc:creator>
  <cp:lastModifiedBy>User</cp:lastModifiedBy>
  <cp:revision>69</cp:revision>
  <cp:lastPrinted>2019-11-08T12:43:39Z</cp:lastPrinted>
  <dcterms:created xsi:type="dcterms:W3CDTF">2019-08-06T13:53:29Z</dcterms:created>
  <dcterms:modified xsi:type="dcterms:W3CDTF">2019-11-08T12:43:52Z</dcterms:modified>
</cp:coreProperties>
</file>